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63" r:id="rId2"/>
    <p:sldMasterId id="2147483775" r:id="rId3"/>
  </p:sldMasterIdLst>
  <p:notesMasterIdLst>
    <p:notesMasterId r:id="rId47"/>
  </p:notesMasterIdLst>
  <p:sldIdLst>
    <p:sldId id="348" r:id="rId4"/>
    <p:sldId id="344" r:id="rId5"/>
    <p:sldId id="257" r:id="rId6"/>
    <p:sldId id="258" r:id="rId7"/>
    <p:sldId id="259" r:id="rId8"/>
    <p:sldId id="260" r:id="rId9"/>
    <p:sldId id="261" r:id="rId10"/>
    <p:sldId id="262" r:id="rId11"/>
    <p:sldId id="263" r:id="rId12"/>
    <p:sldId id="264" r:id="rId13"/>
    <p:sldId id="265" r:id="rId14"/>
    <p:sldId id="266" r:id="rId15"/>
    <p:sldId id="267" r:id="rId16"/>
    <p:sldId id="270" r:id="rId17"/>
    <p:sldId id="271" r:id="rId18"/>
    <p:sldId id="274" r:id="rId19"/>
    <p:sldId id="275" r:id="rId20"/>
    <p:sldId id="345" r:id="rId21"/>
    <p:sldId id="346" r:id="rId22"/>
    <p:sldId id="347" r:id="rId23"/>
    <p:sldId id="276" r:id="rId24"/>
    <p:sldId id="277" r:id="rId25"/>
    <p:sldId id="279" r:id="rId26"/>
    <p:sldId id="286" r:id="rId27"/>
    <p:sldId id="287" r:id="rId28"/>
    <p:sldId id="298" r:id="rId29"/>
    <p:sldId id="299" r:id="rId30"/>
    <p:sldId id="301" r:id="rId31"/>
    <p:sldId id="302" r:id="rId32"/>
    <p:sldId id="303" r:id="rId33"/>
    <p:sldId id="304" r:id="rId34"/>
    <p:sldId id="305" r:id="rId35"/>
    <p:sldId id="306" r:id="rId36"/>
    <p:sldId id="307" r:id="rId37"/>
    <p:sldId id="308" r:id="rId38"/>
    <p:sldId id="309" r:id="rId39"/>
    <p:sldId id="327" r:id="rId40"/>
    <p:sldId id="328" r:id="rId41"/>
    <p:sldId id="330" r:id="rId42"/>
    <p:sldId id="332" r:id="rId43"/>
    <p:sldId id="333" r:id="rId44"/>
    <p:sldId id="339" r:id="rId45"/>
    <p:sldId id="34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E6D2991-6FCB-4A38-81E4-86E55935A076}" type="datetimeFigureOut">
              <a:rPr lang="fa-IR" smtClean="0"/>
              <a:t>02/09/1442</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1B31362-5785-4817-95D1-3AD1AE8A0259}" type="slidenum">
              <a:rPr lang="fa-IR" smtClean="0"/>
              <a:t>‹#›</a:t>
            </a:fld>
            <a:endParaRPr lang="fa-IR"/>
          </a:p>
        </p:txBody>
      </p:sp>
    </p:spTree>
    <p:extLst>
      <p:ext uri="{BB962C8B-B14F-4D97-AF65-F5344CB8AC3E}">
        <p14:creationId xmlns:p14="http://schemas.microsoft.com/office/powerpoint/2010/main" val="53196962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altLang="fa-IR" smtClean="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eaLnBrk="0" hangingPunct="0">
              <a:spcBef>
                <a:spcPct val="30000"/>
              </a:spcBef>
              <a:defRPr sz="1200">
                <a:solidFill>
                  <a:schemeClr val="tx1"/>
                </a:solidFill>
                <a:latin typeface="Arial" pitchFamily="34" charset="0"/>
                <a:cs typeface="Arial" pitchFamily="34" charset="0"/>
              </a:defRPr>
            </a:lvl1pPr>
            <a:lvl2pPr marL="742950" indent="-285750" algn="r" rtl="1" eaLnBrk="0" hangingPunct="0">
              <a:spcBef>
                <a:spcPct val="30000"/>
              </a:spcBef>
              <a:defRPr sz="1200">
                <a:solidFill>
                  <a:schemeClr val="tx1"/>
                </a:solidFill>
                <a:latin typeface="Arial" pitchFamily="34" charset="0"/>
                <a:cs typeface="Arial" pitchFamily="34" charset="0"/>
              </a:defRPr>
            </a:lvl2pPr>
            <a:lvl3pPr marL="1143000" indent="-228600" algn="r" rtl="1" eaLnBrk="0" hangingPunct="0">
              <a:spcBef>
                <a:spcPct val="30000"/>
              </a:spcBef>
              <a:defRPr sz="1200">
                <a:solidFill>
                  <a:schemeClr val="tx1"/>
                </a:solidFill>
                <a:latin typeface="Arial" pitchFamily="34" charset="0"/>
                <a:cs typeface="Arial" pitchFamily="34" charset="0"/>
              </a:defRPr>
            </a:lvl3pPr>
            <a:lvl4pPr marL="1600200" indent="-228600" algn="r" rtl="1" eaLnBrk="0" hangingPunct="0">
              <a:spcBef>
                <a:spcPct val="30000"/>
              </a:spcBef>
              <a:defRPr sz="1200">
                <a:solidFill>
                  <a:schemeClr val="tx1"/>
                </a:solidFill>
                <a:latin typeface="Arial" pitchFamily="34" charset="0"/>
                <a:cs typeface="Arial" pitchFamily="34" charset="0"/>
              </a:defRPr>
            </a:lvl4pPr>
            <a:lvl5pPr marL="2057400" indent="-228600" algn="r" rtl="1"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algn="l" eaLnBrk="1" hangingPunct="1">
              <a:spcBef>
                <a:spcPct val="0"/>
              </a:spcBef>
            </a:pPr>
            <a:fld id="{BEC29D85-61AC-4546-B32A-B4486E9FB725}" type="slidenum">
              <a:rPr lang="ar-SA" altLang="fa-IR">
                <a:solidFill>
                  <a:prstClr val="black"/>
                </a:solidFill>
              </a:rPr>
              <a:pPr algn="l" eaLnBrk="1" hangingPunct="1">
                <a:spcBef>
                  <a:spcPct val="0"/>
                </a:spcBef>
              </a:pPr>
              <a:t>1</a:t>
            </a:fld>
            <a:endParaRPr lang="en-US" altLang="fa-I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6DB50FC-DABF-4AD9-8C69-E536FAF755AD}"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26691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79C488-0D18-497F-99E5-D7CE299A7ABE}"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412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E30DD5-32B6-47EF-8FA0-4E9000801743}"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29158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D6DB50FC-DABF-4AD9-8C69-E536FAF755AD}"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417CF31E-4336-4BA5-B6D1-01A75BF64E4C}"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1B7E15DC-F427-4B1C-80D0-11AAE58735D6}"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F2B42F1B-F954-41E7-B3C1-26A2DE683CA5}"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A9CACE01-0121-44DD-BA08-65261ACC077A}"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40C06690-7778-404F-B0DC-1AEF50BFCA73}"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D1BAF36C-6708-46C9-8882-9E4C8568093C}"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E2A8AE2B-0163-4F0F-B081-56002755CD65}" type="slidenum">
              <a:rPr lang="ar-SA" smtClean="0">
                <a:solidFill>
                  <a:srgbClr val="000000"/>
                </a:solidFill>
              </a:rPr>
              <a:pPr>
                <a:defRPr/>
              </a:pPr>
              <a:t>‹#›</a:t>
            </a:fld>
            <a:endParaRPr lang="en-US">
              <a:solidFill>
                <a:srgbClr val="000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7CF31E-4336-4BA5-B6D1-01A75BF64E4C}"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02992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1"/>
          </p:nvPr>
        </p:nvSpPr>
        <p:spPr/>
        <p:txBody>
          <a:bodyPr/>
          <a:lstStyle/>
          <a:p>
            <a:pPr>
              <a:defRPr/>
            </a:pPr>
            <a:fld id="{16DC12E4-8FF8-4F75-BA4E-F1543D108802}" type="slidenum">
              <a:rPr lang="ar-SA" smtClean="0">
                <a:solidFill>
                  <a:srgbClr val="000000"/>
                </a:solidFill>
              </a:rPr>
              <a:pPr>
                <a:defRPr/>
              </a:pPr>
              <a:t>‹#›</a:t>
            </a:fld>
            <a:endParaRPr lang="en-US">
              <a:solidFill>
                <a:srgbClr val="000000"/>
              </a:solidFill>
            </a:endParaRPr>
          </a:p>
        </p:txBody>
      </p:sp>
      <p:sp>
        <p:nvSpPr>
          <p:cNvPr id="10" name="Footer Placeholder 9"/>
          <p:cNvSpPr>
            <a:spLocks noGrp="1"/>
          </p:cNvSpPr>
          <p:nvPr>
            <p:ph type="ftr" sz="quarter" idx="12"/>
          </p:nvPr>
        </p:nvSpPr>
        <p:spPr/>
        <p:txBody>
          <a:bodyPr/>
          <a:lstStyle/>
          <a:p>
            <a:pPr>
              <a:defRPr/>
            </a:pPr>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8D79C488-0D18-497F-99E5-D7CE299A7ABE}"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4DE30DD5-32B6-47EF-8FA0-4E9000801743}" type="slidenum">
              <a:rPr lang="ar-SA" smtClean="0">
                <a:solidFill>
                  <a:srgbClr val="000000"/>
                </a:solidFill>
              </a:rPr>
              <a:pPr>
                <a:defRPr/>
              </a:pPr>
              <a:t>‹#›</a:t>
            </a:fld>
            <a:endParaRPr 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457200" y="5334000"/>
            <a:ext cx="8229600" cy="838200"/>
          </a:xfrm>
        </p:spPr>
        <p:txBody>
          <a:bodyPr anchor="b"/>
          <a:lstStyle>
            <a:lvl1pPr>
              <a:defRPr/>
            </a:lvl1pPr>
          </a:lstStyle>
          <a:p>
            <a:r>
              <a:rPr lang="en-US"/>
              <a:t>Click to edit title style</a:t>
            </a:r>
          </a:p>
        </p:txBody>
      </p:sp>
      <p:sp>
        <p:nvSpPr>
          <p:cNvPr id="115715" name="Rectangle 3"/>
          <p:cNvSpPr>
            <a:spLocks noGrp="1" noChangeArrowheads="1"/>
          </p:cNvSpPr>
          <p:nvPr>
            <p:ph type="subTitle" idx="1"/>
          </p:nvPr>
        </p:nvSpPr>
        <p:spPr>
          <a:xfrm>
            <a:off x="457200" y="6019800"/>
            <a:ext cx="8229600" cy="609600"/>
          </a:xfrm>
        </p:spPr>
        <p:txBody>
          <a:bodyPr anchor="b"/>
          <a:lstStyle>
            <a:lvl1pPr marL="0" indent="0" algn="ctr">
              <a:buFont typeface="Wingdings" pitchFamily="2" charset="2"/>
              <a:buNone/>
              <a:defRPr/>
            </a:lvl1pPr>
          </a:lstStyle>
          <a:p>
            <a:r>
              <a:rPr lang="en-US"/>
              <a:t>Click to edit subtitle style</a:t>
            </a:r>
          </a:p>
        </p:txBody>
      </p:sp>
    </p:spTree>
    <p:extLst>
      <p:ext uri="{BB962C8B-B14F-4D97-AF65-F5344CB8AC3E}">
        <p14:creationId xmlns:p14="http://schemas.microsoft.com/office/powerpoint/2010/main" val="3406790723"/>
      </p:ext>
    </p:extLst>
  </p:cSld>
  <p:clrMapOvr>
    <a:masterClrMapping/>
  </p:clrMapOvr>
  <p:transition spd="med">
    <p:dissolv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2827989444"/>
      </p:ext>
    </p:extLst>
  </p:cSld>
  <p:clrMapOvr>
    <a:masterClrMapping/>
  </p:clrMapOvr>
  <p:transition spd="med">
    <p:dissolv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56249676"/>
      </p:ext>
    </p:extLst>
  </p:cSld>
  <p:clrMapOvr>
    <a:masterClrMapping/>
  </p:clrMapOvr>
  <p:transition spd="med">
    <p:dissolv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381000" y="1524000"/>
            <a:ext cx="4114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524000"/>
            <a:ext cx="4114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778440985"/>
      </p:ext>
    </p:extLst>
  </p:cSld>
  <p:clrMapOvr>
    <a:masterClrMapping/>
  </p:clrMapOvr>
  <p:transition spd="med">
    <p:dissolv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1069204175"/>
      </p:ext>
    </p:extLst>
  </p:cSld>
  <p:clrMapOvr>
    <a:masterClrMapping/>
  </p:clrMapOvr>
  <p:transition spd="med">
    <p:dissolv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Tree>
    <p:extLst>
      <p:ext uri="{BB962C8B-B14F-4D97-AF65-F5344CB8AC3E}">
        <p14:creationId xmlns:p14="http://schemas.microsoft.com/office/powerpoint/2010/main" val="3313920890"/>
      </p:ext>
    </p:extLst>
  </p:cSld>
  <p:clrMapOvr>
    <a:masterClrMapping/>
  </p:clrMapOvr>
  <p:transition spd="med">
    <p:dissolv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2013459"/>
      </p:ext>
    </p:extLst>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7E15DC-F427-4B1C-80D0-11AAE58735D6}"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920183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77608258"/>
      </p:ext>
    </p:extLst>
  </p:cSld>
  <p:clrMapOvr>
    <a:masterClrMapping/>
  </p:clrMapOvr>
  <p:transition spd="med">
    <p:dissolv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42778992"/>
      </p:ext>
    </p:extLst>
  </p:cSld>
  <p:clrMapOvr>
    <a:masterClrMapping/>
  </p:clrMapOvr>
  <p:transition spd="med">
    <p:dissolv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3917455665"/>
      </p:ext>
    </p:extLst>
  </p:cSld>
  <p:clrMapOvr>
    <a:masterClrMapping/>
  </p:clrMapOvr>
  <p:transition spd="med">
    <p:dissolv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54102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381000" y="1524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1937735781"/>
      </p:ext>
    </p:extLst>
  </p:cSld>
  <p:clrMapOvr>
    <a:masterClrMapping/>
  </p:clrMapOvr>
  <p:transition spd="med">
    <p:dissolv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fa-IR"/>
          </a:p>
        </p:txBody>
      </p:sp>
      <p:sp>
        <p:nvSpPr>
          <p:cNvPr id="3" name="Content Placeholder 2"/>
          <p:cNvSpPr>
            <a:spLocks noGrp="1"/>
          </p:cNvSpPr>
          <p:nvPr>
            <p:ph sz="half" idx="1"/>
          </p:nvPr>
        </p:nvSpPr>
        <p:spPr>
          <a:xfrm>
            <a:off x="381000" y="1524000"/>
            <a:ext cx="41148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648200" y="1524000"/>
            <a:ext cx="41148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1776467792"/>
      </p:ext>
    </p:extLst>
  </p:cSld>
  <p:clrMapOvr>
    <a:masterClrMapping/>
  </p:clrMapOvr>
  <p:transition spd="med">
    <p:dissolv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381000" y="1524000"/>
            <a:ext cx="41148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524000"/>
            <a:ext cx="41148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842355065"/>
      </p:ext>
    </p:extLst>
  </p:cSld>
  <p:clrMapOvr>
    <a:masterClrMapping/>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2B42F1B-F954-41E7-B3C1-26A2DE683CA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8291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9CACE01-0121-44DD-BA08-65261ACC077A}"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3542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0C06690-7778-404F-B0DC-1AEF50BFCA73}"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8537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1BAF36C-6708-46C9-8882-9E4C8568093C}"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453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2A8AE2B-0163-4F0F-B081-56002755CD6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2579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6DC12E4-8FF8-4F75-BA4E-F1543D10880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3454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lgn="r" rtl="1"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rtl="1"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cs typeface="Arial" charset="0"/>
              </a:defRPr>
            </a:lvl1pPr>
          </a:lstStyle>
          <a:p>
            <a:pPr rtl="1" fontAlgn="base">
              <a:spcBef>
                <a:spcPct val="0"/>
              </a:spcBef>
              <a:spcAft>
                <a:spcPct val="0"/>
              </a:spcAft>
              <a:defRPr/>
            </a:pPr>
            <a:fld id="{D5178BCA-7701-4936-9EA8-7A8E111BFC2E}" type="slidenum">
              <a:rPr lang="ar-SA">
                <a:solidFill>
                  <a:srgbClr val="000000"/>
                </a:solidFill>
              </a:rPr>
              <a:pPr rtl="1"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1555512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rtl="1" fontAlgn="base">
              <a:spcBef>
                <a:spcPct val="0"/>
              </a:spcBef>
              <a:spcAft>
                <a:spcPct val="0"/>
              </a:spcAft>
              <a:defRPr/>
            </a:pPr>
            <a:fld id="{D5178BCA-7701-4936-9EA8-7A8E111BFC2E}" type="slidenum">
              <a:rPr lang="ar-SA" smtClean="0">
                <a:solidFill>
                  <a:srgbClr val="000000"/>
                </a:solidFill>
              </a:rPr>
              <a:pPr rtl="1" fontAlgn="base">
                <a:spcBef>
                  <a:spcPct val="0"/>
                </a:spcBef>
                <a:spcAft>
                  <a:spcPct val="0"/>
                </a:spcAft>
                <a:defRPr/>
              </a:pPr>
              <a:t>‹#›</a:t>
            </a:fld>
            <a:endParaRPr lang="en-US">
              <a:solidFill>
                <a:srgbClr val="000000"/>
              </a:solidFill>
            </a:endParaRP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rtl="1" fontAlgn="base">
              <a:spcBef>
                <a:spcPct val="0"/>
              </a:spcBef>
              <a:spcAft>
                <a:spcPct val="0"/>
              </a:spcAft>
              <a:defRPr/>
            </a:pPr>
            <a:endParaRPr lang="en-US">
              <a:solidFill>
                <a:srgbClr val="000000"/>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lgn="r" rtl="1" fontAlgn="base">
              <a:spcBef>
                <a:spcPct val="0"/>
              </a:spcBef>
              <a:spcAft>
                <a:spcPct val="0"/>
              </a:spcAft>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bwMode="auto">
          <a:xfrm>
            <a:off x="381000" y="152400"/>
            <a:ext cx="8382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title style</a:t>
            </a:r>
          </a:p>
        </p:txBody>
      </p:sp>
      <p:sp>
        <p:nvSpPr>
          <p:cNvPr id="2051" name="Rectangle 3"/>
          <p:cNvSpPr>
            <a:spLocks noGrp="1" noChangeArrowheads="1"/>
          </p:cNvSpPr>
          <p:nvPr>
            <p:ph type="body" idx="1"/>
          </p:nvPr>
        </p:nvSpPr>
        <p:spPr bwMode="auto">
          <a:xfrm>
            <a:off x="381000" y="1524000"/>
            <a:ext cx="8382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		</a:t>
            </a:r>
          </a:p>
          <a:p>
            <a:pPr lvl="3"/>
            <a:r>
              <a:rPr lang="en-US" altLang="fa-IR" smtClean="0"/>
              <a:t>Fourth level</a:t>
            </a:r>
          </a:p>
          <a:p>
            <a:pPr lvl="4"/>
            <a:r>
              <a:rPr lang="en-US" altLang="fa-IR" smtClean="0"/>
              <a:t>Fifth level</a:t>
            </a:r>
          </a:p>
        </p:txBody>
      </p:sp>
    </p:spTree>
    <p:extLst>
      <p:ext uri="{BB962C8B-B14F-4D97-AF65-F5344CB8AC3E}">
        <p14:creationId xmlns:p14="http://schemas.microsoft.com/office/powerpoint/2010/main" val="83196252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Lst>
  <p:transition spd="med">
    <p:dissolve/>
  </p:transition>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Verdana"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lr>
          <a:schemeClr val="accent1"/>
        </a:buClr>
        <a:buSzPct val="75000"/>
        <a:buFont typeface="Wingdings" pitchFamily="2" charset="2"/>
        <a:buChar char="l"/>
        <a:defRPr kumimoji="1" sz="2400">
          <a:solidFill>
            <a:schemeClr val="tx1"/>
          </a:solidFill>
          <a:latin typeface="+mn-lt"/>
        </a:defRPr>
      </a:lvl3pPr>
      <a:lvl4pPr marL="1600200" indent="-228600" algn="l" rtl="0" eaLnBrk="0" fontAlgn="base" hangingPunct="0">
        <a:spcBef>
          <a:spcPct val="20000"/>
        </a:spcBef>
        <a:spcAft>
          <a:spcPct val="0"/>
        </a:spcAft>
        <a:buClr>
          <a:schemeClr val="accent1"/>
        </a:buClr>
        <a:buSzPct val="75000"/>
        <a:buFont typeface="Wingdings" pitchFamily="2" charset="2"/>
        <a:buChar char="l"/>
        <a:defRPr kumimoji="1" sz="2000">
          <a:solidFill>
            <a:schemeClr val="tx1"/>
          </a:solidFill>
          <a:latin typeface="+mn-lt"/>
        </a:defRPr>
      </a:lvl4pPr>
      <a:lvl5pPr marL="2057400" indent="-228600" algn="l" rtl="0" eaLnBrk="0" fontAlgn="base" hangingPunct="0">
        <a:spcBef>
          <a:spcPct val="20000"/>
        </a:spcBef>
        <a:spcAft>
          <a:spcPct val="0"/>
        </a:spcAft>
        <a:buClr>
          <a:schemeClr val="accent1"/>
        </a:buClr>
        <a:buSzPct val="75000"/>
        <a:buFont typeface="Wingdings" pitchFamily="2" charset="2"/>
        <a:buChar char="l"/>
        <a:defRPr kumimoji="1" sz="2000">
          <a:solidFill>
            <a:schemeClr val="tx1"/>
          </a:solidFill>
          <a:latin typeface="+mn-lt"/>
        </a:defRPr>
      </a:lvl5pPr>
      <a:lvl6pPr marL="2514600" indent="-228600" algn="l" rtl="0" eaLnBrk="0" fontAlgn="base" hangingPunct="0">
        <a:spcBef>
          <a:spcPct val="20000"/>
        </a:spcBef>
        <a:spcAft>
          <a:spcPct val="0"/>
        </a:spcAft>
        <a:buClr>
          <a:schemeClr val="accent1"/>
        </a:buClr>
        <a:buSzPct val="75000"/>
        <a:buFont typeface="Wingdings" pitchFamily="2" charset="2"/>
        <a:buChar char="l"/>
        <a:defRPr kumimoji="1" sz="2000">
          <a:solidFill>
            <a:schemeClr val="tx1"/>
          </a:solidFill>
          <a:latin typeface="+mn-lt"/>
        </a:defRPr>
      </a:lvl6pPr>
      <a:lvl7pPr marL="2971800" indent="-228600" algn="l" rtl="0" eaLnBrk="0" fontAlgn="base" hangingPunct="0">
        <a:spcBef>
          <a:spcPct val="20000"/>
        </a:spcBef>
        <a:spcAft>
          <a:spcPct val="0"/>
        </a:spcAft>
        <a:buClr>
          <a:schemeClr val="accent1"/>
        </a:buClr>
        <a:buSzPct val="75000"/>
        <a:buFont typeface="Wingdings" pitchFamily="2" charset="2"/>
        <a:buChar char="l"/>
        <a:defRPr kumimoji="1" sz="2000">
          <a:solidFill>
            <a:schemeClr val="tx1"/>
          </a:solidFill>
          <a:latin typeface="+mn-lt"/>
        </a:defRPr>
      </a:lvl7pPr>
      <a:lvl8pPr marL="3429000" indent="-228600" algn="l" rtl="0" eaLnBrk="0" fontAlgn="base" hangingPunct="0">
        <a:spcBef>
          <a:spcPct val="20000"/>
        </a:spcBef>
        <a:spcAft>
          <a:spcPct val="0"/>
        </a:spcAft>
        <a:buClr>
          <a:schemeClr val="accent1"/>
        </a:buClr>
        <a:buSzPct val="75000"/>
        <a:buFont typeface="Wingdings" pitchFamily="2" charset="2"/>
        <a:buChar char="l"/>
        <a:defRPr kumimoji="1" sz="2000">
          <a:solidFill>
            <a:schemeClr val="tx1"/>
          </a:solidFill>
          <a:latin typeface="+mn-lt"/>
        </a:defRPr>
      </a:lvl8pPr>
      <a:lvl9pPr marL="3886200" indent="-228600" algn="l" rtl="0" eaLnBrk="0" fontAlgn="base" hangingPunct="0">
        <a:spcBef>
          <a:spcPct val="20000"/>
        </a:spcBef>
        <a:spcAft>
          <a:spcPct val="0"/>
        </a:spcAft>
        <a:buClr>
          <a:schemeClr val="accent1"/>
        </a:buClr>
        <a:buSzPct val="75000"/>
        <a:buFont typeface="Wingdings" pitchFamily="2" charset="2"/>
        <a:buChar char="l"/>
        <a:defRPr kumimoji="1" sz="2000">
          <a:solidFill>
            <a:schemeClr val="tx1"/>
          </a:solidFill>
          <a:latin typeface="+mn-lt"/>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4450" name="Freeform 2"/>
          <p:cNvSpPr>
            <a:spLocks/>
          </p:cNvSpPr>
          <p:nvPr/>
        </p:nvSpPr>
        <p:spPr bwMode="ltGray">
          <a:xfrm>
            <a:off x="4414838" y="1485900"/>
            <a:ext cx="3630612" cy="3289300"/>
          </a:xfrm>
          <a:custGeom>
            <a:avLst/>
            <a:gdLst>
              <a:gd name="T0" fmla="*/ 2147483647 w 2287"/>
              <a:gd name="T1" fmla="*/ 12599988 h 2072"/>
              <a:gd name="T2" fmla="*/ 2147483647 w 2287"/>
              <a:gd name="T3" fmla="*/ 511590925 h 2072"/>
              <a:gd name="T4" fmla="*/ 2147483647 w 2287"/>
              <a:gd name="T5" fmla="*/ 1083667188 h 2072"/>
              <a:gd name="T6" fmla="*/ 2147483647 w 2287"/>
              <a:gd name="T7" fmla="*/ 1799391563 h 2072"/>
              <a:gd name="T8" fmla="*/ 2147483647 w 2287"/>
              <a:gd name="T9" fmla="*/ 2147483647 h 2072"/>
              <a:gd name="T10" fmla="*/ 1607859466 w 2287"/>
              <a:gd name="T11" fmla="*/ 2147483647 h 2072"/>
              <a:gd name="T12" fmla="*/ 962699555 w 2287"/>
              <a:gd name="T13" fmla="*/ 2147483647 h 2072"/>
              <a:gd name="T14" fmla="*/ 821570824 w 2287"/>
              <a:gd name="T15" fmla="*/ 2013604050 h 2072"/>
              <a:gd name="T16" fmla="*/ 677921144 w 2287"/>
              <a:gd name="T17" fmla="*/ 2147483647 h 2072"/>
              <a:gd name="T18" fmla="*/ 393144321 w 2287"/>
              <a:gd name="T19" fmla="*/ 2147483647 h 2072"/>
              <a:gd name="T20" fmla="*/ 178930275 w 2287"/>
              <a:gd name="T21" fmla="*/ 2147483647 h 2072"/>
              <a:gd name="T22" fmla="*/ 35282183 w 2287"/>
              <a:gd name="T23" fmla="*/ 2147483647 h 2072"/>
              <a:gd name="T24" fmla="*/ 7559674 w 2287"/>
              <a:gd name="T25" fmla="*/ 2147483647 h 2072"/>
              <a:gd name="T26" fmla="*/ 17640298 w 2287"/>
              <a:gd name="T27" fmla="*/ 2147483647 h 2072"/>
              <a:gd name="T28" fmla="*/ 105846548 w 2287"/>
              <a:gd name="T29" fmla="*/ 2147483647 h 2072"/>
              <a:gd name="T30" fmla="*/ 178930275 w 2287"/>
              <a:gd name="T31" fmla="*/ 2147483647 h 2072"/>
              <a:gd name="T32" fmla="*/ 249494641 w 2287"/>
              <a:gd name="T33" fmla="*/ 2147483647 h 2072"/>
              <a:gd name="T34" fmla="*/ 393144321 w 2287"/>
              <a:gd name="T35" fmla="*/ 2147483647 h 2072"/>
              <a:gd name="T36" fmla="*/ 607356779 w 2287"/>
              <a:gd name="T37" fmla="*/ 2147483647 h 2072"/>
              <a:gd name="T38" fmla="*/ 821570824 w 2287"/>
              <a:gd name="T39" fmla="*/ 2147483647 h 2072"/>
              <a:gd name="T40" fmla="*/ 892135190 w 2287"/>
              <a:gd name="T41" fmla="*/ 2147483647 h 2072"/>
              <a:gd name="T42" fmla="*/ 1035783282 w 2287"/>
              <a:gd name="T43" fmla="*/ 2147483647 h 2072"/>
              <a:gd name="T44" fmla="*/ 1320561693 w 2287"/>
              <a:gd name="T45" fmla="*/ 2147483647 h 2072"/>
              <a:gd name="T46" fmla="*/ 2147483647 w 2287"/>
              <a:gd name="T47" fmla="*/ 2147483647 h 2072"/>
              <a:gd name="T48" fmla="*/ 2147483647 w 2287"/>
              <a:gd name="T49" fmla="*/ 2147483647 h 2072"/>
              <a:gd name="T50" fmla="*/ 2147483647 w 2287"/>
              <a:gd name="T51" fmla="*/ 2084168425 h 2072"/>
              <a:gd name="T52" fmla="*/ 2147483647 w 2287"/>
              <a:gd name="T53" fmla="*/ 1706144988 h 2072"/>
              <a:gd name="T54" fmla="*/ 2147483647 w 2287"/>
              <a:gd name="T55" fmla="*/ 1370965000 h 2072"/>
              <a:gd name="T56" fmla="*/ 2147483647 w 2287"/>
              <a:gd name="T57" fmla="*/ 1013102813 h 2072"/>
              <a:gd name="T58" fmla="*/ 2147483647 w 2287"/>
              <a:gd name="T59" fmla="*/ 584676250 h 2072"/>
              <a:gd name="T60" fmla="*/ 2147483647 w 2287"/>
              <a:gd name="T61" fmla="*/ 12599988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1" name="Freeform 3"/>
          <p:cNvSpPr>
            <a:spLocks/>
          </p:cNvSpPr>
          <p:nvPr/>
        </p:nvSpPr>
        <p:spPr bwMode="ltGray">
          <a:xfrm>
            <a:off x="7227888" y="2776538"/>
            <a:ext cx="284162" cy="352425"/>
          </a:xfrm>
          <a:custGeom>
            <a:avLst/>
            <a:gdLst>
              <a:gd name="T0" fmla="*/ 141128502 w 179"/>
              <a:gd name="T1" fmla="*/ 35282188 h 222"/>
              <a:gd name="T2" fmla="*/ 0 w 179"/>
              <a:gd name="T3" fmla="*/ 393144375 h 222"/>
              <a:gd name="T4" fmla="*/ 141128502 w 179"/>
              <a:gd name="T5" fmla="*/ 463708750 h 222"/>
              <a:gd name="T6" fmla="*/ 214212111 w 179"/>
              <a:gd name="T7" fmla="*/ 536794075 h 222"/>
              <a:gd name="T8" fmla="*/ 428425809 w 179"/>
              <a:gd name="T9" fmla="*/ 322580000 h 222"/>
              <a:gd name="T10" fmla="*/ 355340612 w 179"/>
              <a:gd name="T11" fmla="*/ 178931888 h 222"/>
              <a:gd name="T12" fmla="*/ 141128502 w 179"/>
              <a:gd name="T13" fmla="*/ 35282188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2" name="Freeform 4"/>
          <p:cNvSpPr>
            <a:spLocks/>
          </p:cNvSpPr>
          <p:nvPr/>
        </p:nvSpPr>
        <p:spPr bwMode="ltGray">
          <a:xfrm>
            <a:off x="2898775" y="969963"/>
            <a:ext cx="3162300" cy="2762250"/>
          </a:xfrm>
          <a:custGeom>
            <a:avLst/>
            <a:gdLst>
              <a:gd name="T0" fmla="*/ 2147483647 w 1992"/>
              <a:gd name="T1" fmla="*/ 516632825 h 1740"/>
              <a:gd name="T2" fmla="*/ 2147483647 w 1992"/>
              <a:gd name="T3" fmla="*/ 45362813 h 1740"/>
              <a:gd name="T4" fmla="*/ 2147483647 w 1992"/>
              <a:gd name="T5" fmla="*/ 899696575 h 1740"/>
              <a:gd name="T6" fmla="*/ 2147483647 w 1992"/>
              <a:gd name="T7" fmla="*/ 1892638138 h 1740"/>
              <a:gd name="T8" fmla="*/ 2147483647 w 1992"/>
              <a:gd name="T9" fmla="*/ 2147483647 h 1740"/>
              <a:gd name="T10" fmla="*/ 2147483647 w 1992"/>
              <a:gd name="T11" fmla="*/ 2147483647 h 1740"/>
              <a:gd name="T12" fmla="*/ 2147483647 w 1992"/>
              <a:gd name="T13" fmla="*/ 2147483647 h 1740"/>
              <a:gd name="T14" fmla="*/ 2147483647 w 1992"/>
              <a:gd name="T15" fmla="*/ 2147483647 h 1740"/>
              <a:gd name="T16" fmla="*/ 2147483647 w 1992"/>
              <a:gd name="T17" fmla="*/ 1653222500 h 1740"/>
              <a:gd name="T18" fmla="*/ 2147483647 w 1992"/>
              <a:gd name="T19" fmla="*/ 1116428425 h 1740"/>
              <a:gd name="T20" fmla="*/ 2147483647 w 1992"/>
              <a:gd name="T21" fmla="*/ 1381045625 h 1740"/>
              <a:gd name="T22" fmla="*/ 2147483647 w 1992"/>
              <a:gd name="T23" fmla="*/ 1975802500 h 1740"/>
              <a:gd name="T24" fmla="*/ 2147483647 w 1992"/>
              <a:gd name="T25" fmla="*/ 2147483647 h 1740"/>
              <a:gd name="T26" fmla="*/ 2147483647 w 1992"/>
              <a:gd name="T27" fmla="*/ 2147483647 h 1740"/>
              <a:gd name="T28" fmla="*/ 2147483647 w 1992"/>
              <a:gd name="T29" fmla="*/ 2147483647 h 1740"/>
              <a:gd name="T30" fmla="*/ 2147483647 w 1992"/>
              <a:gd name="T31" fmla="*/ 2147483647 h 1740"/>
              <a:gd name="T32" fmla="*/ 2147483647 w 1992"/>
              <a:gd name="T33" fmla="*/ 2147483647 h 1740"/>
              <a:gd name="T34" fmla="*/ 2147483647 w 1992"/>
              <a:gd name="T35" fmla="*/ 2147483647 h 1740"/>
              <a:gd name="T36" fmla="*/ 2076608750 w 1992"/>
              <a:gd name="T37" fmla="*/ 2147483647 h 1740"/>
              <a:gd name="T38" fmla="*/ 1370965000 w 1992"/>
              <a:gd name="T39" fmla="*/ 2147483647 h 1740"/>
              <a:gd name="T40" fmla="*/ 297378438 w 1992"/>
              <a:gd name="T41" fmla="*/ 2147483647 h 1740"/>
              <a:gd name="T42" fmla="*/ 12601575 w 1992"/>
              <a:gd name="T43" fmla="*/ 2147483647 h 1740"/>
              <a:gd name="T44" fmla="*/ 226814063 w 1992"/>
              <a:gd name="T45" fmla="*/ 2147483647 h 1740"/>
              <a:gd name="T46" fmla="*/ 83165950 w 1992"/>
              <a:gd name="T47" fmla="*/ 2147483647 h 1740"/>
              <a:gd name="T48" fmla="*/ 539313438 w 1992"/>
              <a:gd name="T49" fmla="*/ 2147483647 h 1740"/>
              <a:gd name="T50" fmla="*/ 992941563 w 1992"/>
              <a:gd name="T51" fmla="*/ 2147483647 h 1740"/>
              <a:gd name="T52" fmla="*/ 1499493763 w 1992"/>
              <a:gd name="T53" fmla="*/ 2147483647 h 1740"/>
              <a:gd name="T54" fmla="*/ 1990923438 w 1992"/>
              <a:gd name="T55" fmla="*/ 2147483647 h 1740"/>
              <a:gd name="T56" fmla="*/ 2147483647 w 1992"/>
              <a:gd name="T57" fmla="*/ 2147483647 h 1740"/>
              <a:gd name="T58" fmla="*/ 2147483647 w 1992"/>
              <a:gd name="T59" fmla="*/ 2147483647 h 1740"/>
              <a:gd name="T60" fmla="*/ 2147483647 w 1992"/>
              <a:gd name="T61" fmla="*/ 2147483647 h 1740"/>
              <a:gd name="T62" fmla="*/ 2147483647 w 1992"/>
              <a:gd name="T63" fmla="*/ 2147483647 h 1740"/>
              <a:gd name="T64" fmla="*/ 2147483647 w 1992"/>
              <a:gd name="T65" fmla="*/ 2116931250 h 1740"/>
              <a:gd name="T66" fmla="*/ 2147483647 w 1992"/>
              <a:gd name="T67" fmla="*/ 2116931250 h 1740"/>
              <a:gd name="T68" fmla="*/ 2147483647 w 1992"/>
              <a:gd name="T69" fmla="*/ 2028726575 h 1740"/>
              <a:gd name="T70" fmla="*/ 2147483647 w 1992"/>
              <a:gd name="T71" fmla="*/ 1444050325 h 1740"/>
              <a:gd name="T72" fmla="*/ 2147483647 w 1992"/>
              <a:gd name="T73" fmla="*/ 1272678113 h 1740"/>
              <a:gd name="T74" fmla="*/ 2147483647 w 1992"/>
              <a:gd name="T75" fmla="*/ 2116931250 h 1740"/>
              <a:gd name="T76" fmla="*/ 2147483647 w 1992"/>
              <a:gd name="T77" fmla="*/ 2147483647 h 1740"/>
              <a:gd name="T78" fmla="*/ 2147483647 w 1992"/>
              <a:gd name="T79" fmla="*/ 2064008763 h 1740"/>
              <a:gd name="T80" fmla="*/ 2147483647 w 1992"/>
              <a:gd name="T81" fmla="*/ 960180325 h 1740"/>
              <a:gd name="T82" fmla="*/ 2147483647 w 1992"/>
              <a:gd name="T83" fmla="*/ 536794075 h 1740"/>
              <a:gd name="T84" fmla="*/ 2147483647 w 1992"/>
              <a:gd name="T85" fmla="*/ 902215938 h 1740"/>
              <a:gd name="T86" fmla="*/ 2147483647 w 1992"/>
              <a:gd name="T87" fmla="*/ 902215938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3" name="Freeform 5"/>
          <p:cNvSpPr>
            <a:spLocks/>
          </p:cNvSpPr>
          <p:nvPr/>
        </p:nvSpPr>
        <p:spPr bwMode="ltGray">
          <a:xfrm>
            <a:off x="5380038" y="1254125"/>
            <a:ext cx="100012" cy="295275"/>
          </a:xfrm>
          <a:custGeom>
            <a:avLst/>
            <a:gdLst>
              <a:gd name="T0" fmla="*/ 146168332 w 63"/>
              <a:gd name="T1" fmla="*/ 22682200 h 186"/>
              <a:gd name="T2" fmla="*/ 75604310 w 63"/>
              <a:gd name="T3" fmla="*/ 95765938 h 186"/>
              <a:gd name="T4" fmla="*/ 47881936 w 63"/>
              <a:gd name="T5" fmla="*/ 330141263 h 186"/>
              <a:gd name="T6" fmla="*/ 7559637 w 63"/>
              <a:gd name="T7" fmla="*/ 463708750 h 186"/>
              <a:gd name="T8" fmla="*/ 90725171 w 63"/>
              <a:gd name="T9" fmla="*/ 367942813 h 186"/>
              <a:gd name="T10" fmla="*/ 146168332 w 63"/>
              <a:gd name="T11" fmla="*/ 236894688 h 186"/>
              <a:gd name="T12" fmla="*/ 146168332 w 63"/>
              <a:gd name="T13" fmla="*/ 22682200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4" name="Freeform 6"/>
          <p:cNvSpPr>
            <a:spLocks/>
          </p:cNvSpPr>
          <p:nvPr/>
        </p:nvSpPr>
        <p:spPr bwMode="ltGray">
          <a:xfrm>
            <a:off x="5334000" y="1581150"/>
            <a:ext cx="182563" cy="228600"/>
          </a:xfrm>
          <a:custGeom>
            <a:avLst/>
            <a:gdLst>
              <a:gd name="T0" fmla="*/ 219254988 w 115"/>
              <a:gd name="T1" fmla="*/ 5040313 h 144"/>
              <a:gd name="T2" fmla="*/ 231855010 w 115"/>
              <a:gd name="T3" fmla="*/ 113406238 h 144"/>
              <a:gd name="T4" fmla="*/ 216734031 w 115"/>
              <a:gd name="T5" fmla="*/ 186491563 h 144"/>
              <a:gd name="T6" fmla="*/ 151209789 w 115"/>
              <a:gd name="T7" fmla="*/ 189010925 h 144"/>
              <a:gd name="T8" fmla="*/ 105846852 w 115"/>
              <a:gd name="T9" fmla="*/ 239414050 h 144"/>
              <a:gd name="T10" fmla="*/ 75604895 w 115"/>
              <a:gd name="T11" fmla="*/ 289817175 h 144"/>
              <a:gd name="T12" fmla="*/ 37803241 w 115"/>
              <a:gd name="T13" fmla="*/ 216733438 h 144"/>
              <a:gd name="T14" fmla="*/ 52924220 w 115"/>
              <a:gd name="T15" fmla="*/ 128527175 h 144"/>
              <a:gd name="T16" fmla="*/ 5040326 w 115"/>
              <a:gd name="T17" fmla="*/ 219252800 h 144"/>
              <a:gd name="T18" fmla="*/ 20161305 w 115"/>
              <a:gd name="T19" fmla="*/ 317539688 h 144"/>
              <a:gd name="T20" fmla="*/ 75604895 w 115"/>
              <a:gd name="T21" fmla="*/ 360383138 h 144"/>
              <a:gd name="T22" fmla="*/ 128529115 w 115"/>
              <a:gd name="T23" fmla="*/ 294857488 h 144"/>
              <a:gd name="T24" fmla="*/ 166330768 w 115"/>
              <a:gd name="T25" fmla="*/ 239414050 h 144"/>
              <a:gd name="T26" fmla="*/ 219254988 w 115"/>
              <a:gd name="T27" fmla="*/ 289817175 h 144"/>
              <a:gd name="T28" fmla="*/ 289819556 w 115"/>
              <a:gd name="T29" fmla="*/ 146169063 h 144"/>
              <a:gd name="T30" fmla="*/ 219254988 w 115"/>
              <a:gd name="T31" fmla="*/ 5040313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5" name="Freeform 7"/>
          <p:cNvSpPr>
            <a:spLocks/>
          </p:cNvSpPr>
          <p:nvPr/>
        </p:nvSpPr>
        <p:spPr bwMode="ltGray">
          <a:xfrm>
            <a:off x="3824288" y="925513"/>
            <a:ext cx="1377950" cy="1974850"/>
          </a:xfrm>
          <a:custGeom>
            <a:avLst/>
            <a:gdLst>
              <a:gd name="T0" fmla="*/ 1401206875 w 868"/>
              <a:gd name="T1" fmla="*/ 1045864050 h 1244"/>
              <a:gd name="T2" fmla="*/ 1685985325 w 868"/>
              <a:gd name="T3" fmla="*/ 831651563 h 1244"/>
              <a:gd name="T4" fmla="*/ 1892638138 w 868"/>
              <a:gd name="T5" fmla="*/ 637598738 h 1244"/>
              <a:gd name="T6" fmla="*/ 2043847513 w 868"/>
              <a:gd name="T7" fmla="*/ 330141263 h 1244"/>
              <a:gd name="T8" fmla="*/ 2116931250 w 868"/>
              <a:gd name="T9" fmla="*/ 115927188 h 1244"/>
              <a:gd name="T10" fmla="*/ 2147483647 w 868"/>
              <a:gd name="T11" fmla="*/ 45362813 h 1244"/>
              <a:gd name="T12" fmla="*/ 2124492513 w 868"/>
              <a:gd name="T13" fmla="*/ 395663738 h 1244"/>
              <a:gd name="T14" fmla="*/ 2116931250 w 868"/>
              <a:gd name="T15" fmla="*/ 902215938 h 1244"/>
              <a:gd name="T16" fmla="*/ 2043847513 w 868"/>
              <a:gd name="T17" fmla="*/ 1401206875 h 1244"/>
              <a:gd name="T18" fmla="*/ 1829633438 w 868"/>
              <a:gd name="T19" fmla="*/ 1973281550 h 1244"/>
              <a:gd name="T20" fmla="*/ 1565017825 w 868"/>
              <a:gd name="T21" fmla="*/ 2147483647 h 1244"/>
              <a:gd name="T22" fmla="*/ 1524695325 w 868"/>
              <a:gd name="T23" fmla="*/ 2147483647 h 1244"/>
              <a:gd name="T24" fmla="*/ 1479332513 w 868"/>
              <a:gd name="T25" fmla="*/ 2147483647 h 1244"/>
              <a:gd name="T26" fmla="*/ 1360884375 w 868"/>
              <a:gd name="T27" fmla="*/ 2147483647 h 1244"/>
              <a:gd name="T28" fmla="*/ 1247476550 w 868"/>
              <a:gd name="T29" fmla="*/ 2147483647 h 1244"/>
              <a:gd name="T30" fmla="*/ 1126509050 w 868"/>
              <a:gd name="T31" fmla="*/ 1998483113 h 1244"/>
              <a:gd name="T32" fmla="*/ 1101307488 w 868"/>
              <a:gd name="T33" fmla="*/ 1945560625 h 1244"/>
              <a:gd name="T34" fmla="*/ 1083667188 w 868"/>
              <a:gd name="T35" fmla="*/ 1859875313 h 1244"/>
              <a:gd name="T36" fmla="*/ 1118949375 w 868"/>
              <a:gd name="T37" fmla="*/ 1383566575 h 1244"/>
              <a:gd name="T38" fmla="*/ 1330642500 w 868"/>
              <a:gd name="T39" fmla="*/ 902215938 h 1244"/>
              <a:gd name="T40" fmla="*/ 1471771250 w 868"/>
              <a:gd name="T41" fmla="*/ 617437488 h 1244"/>
              <a:gd name="T42" fmla="*/ 1759069063 w 868"/>
              <a:gd name="T43" fmla="*/ 330141263 h 1244"/>
              <a:gd name="T44" fmla="*/ 1701106263 w 868"/>
              <a:gd name="T45" fmla="*/ 1060984988 h 1244"/>
              <a:gd name="T46" fmla="*/ 1685985325 w 868"/>
              <a:gd name="T47" fmla="*/ 1474292200 h 1244"/>
              <a:gd name="T48" fmla="*/ 1544856575 w 868"/>
              <a:gd name="T49" fmla="*/ 1912797800 h 1244"/>
              <a:gd name="T50" fmla="*/ 1471771250 w 868"/>
              <a:gd name="T51" fmla="*/ 2046366875 h 1244"/>
              <a:gd name="T52" fmla="*/ 1426408438 w 868"/>
              <a:gd name="T53" fmla="*/ 2116931250 h 1244"/>
              <a:gd name="T54" fmla="*/ 1126509050 w 868"/>
              <a:gd name="T55" fmla="*/ 2147483647 h 1244"/>
              <a:gd name="T56" fmla="*/ 924898138 w 868"/>
              <a:gd name="T57" fmla="*/ 2147483647 h 1244"/>
              <a:gd name="T58" fmla="*/ 758567825 w 868"/>
              <a:gd name="T59" fmla="*/ 2147483647 h 1244"/>
              <a:gd name="T60" fmla="*/ 551913425 w 868"/>
              <a:gd name="T61" fmla="*/ 2147483647 h 1244"/>
              <a:gd name="T62" fmla="*/ 330141263 w 868"/>
              <a:gd name="T63" fmla="*/ 2147483647 h 1244"/>
              <a:gd name="T64" fmla="*/ 27722513 w 868"/>
              <a:gd name="T65" fmla="*/ 2147483647 h 1244"/>
              <a:gd name="T66" fmla="*/ 161290000 w 868"/>
              <a:gd name="T67" fmla="*/ 2147483647 h 1244"/>
              <a:gd name="T68" fmla="*/ 400705638 w 868"/>
              <a:gd name="T69" fmla="*/ 2147483647 h 1244"/>
              <a:gd name="T70" fmla="*/ 688003450 w 868"/>
              <a:gd name="T71" fmla="*/ 2147483647 h 1244"/>
              <a:gd name="T72" fmla="*/ 945059388 w 868"/>
              <a:gd name="T73" fmla="*/ 2147483647 h 1244"/>
              <a:gd name="T74" fmla="*/ 1197073425 w 868"/>
              <a:gd name="T75" fmla="*/ 2079128113 h 1244"/>
              <a:gd name="T76" fmla="*/ 1338203763 w 868"/>
              <a:gd name="T77" fmla="*/ 2028724988 h 1244"/>
              <a:gd name="T78" fmla="*/ 1512093750 w 868"/>
              <a:gd name="T79" fmla="*/ 1776709363 h 1244"/>
              <a:gd name="T80" fmla="*/ 1590219388 w 868"/>
              <a:gd name="T81" fmla="*/ 1262597488 h 1244"/>
              <a:gd name="T82" fmla="*/ 1615420950 w 868"/>
              <a:gd name="T83" fmla="*/ 902215938 h 1244"/>
              <a:gd name="T84" fmla="*/ 1660783763 w 868"/>
              <a:gd name="T85" fmla="*/ 597276238 h 1244"/>
              <a:gd name="T86" fmla="*/ 1559977513 w 868"/>
              <a:gd name="T87" fmla="*/ 647680950 h 1244"/>
              <a:gd name="T88" fmla="*/ 1290320000 w 868"/>
              <a:gd name="T89" fmla="*/ 1176912175 h 1244"/>
              <a:gd name="T90" fmla="*/ 1186992800 w 868"/>
              <a:gd name="T91" fmla="*/ 1615419363 h 1244"/>
              <a:gd name="T92" fmla="*/ 1207154050 w 868"/>
              <a:gd name="T93" fmla="*/ 1958160613 h 1244"/>
              <a:gd name="T94" fmla="*/ 1277718425 w 868"/>
              <a:gd name="T95" fmla="*/ 2137092500 h 1244"/>
              <a:gd name="T96" fmla="*/ 1305440938 w 868"/>
              <a:gd name="T97" fmla="*/ 2147483647 h 1244"/>
              <a:gd name="T98" fmla="*/ 1340723125 w 868"/>
              <a:gd name="T99" fmla="*/ 2147483647 h 1244"/>
              <a:gd name="T100" fmla="*/ 1615420950 w 868"/>
              <a:gd name="T101" fmla="*/ 2046366875 h 1244"/>
              <a:gd name="T102" fmla="*/ 1829633438 w 868"/>
              <a:gd name="T103" fmla="*/ 1688504688 h 1244"/>
              <a:gd name="T104" fmla="*/ 1973283138 w 868"/>
              <a:gd name="T105" fmla="*/ 1260078125 h 1244"/>
              <a:gd name="T106" fmla="*/ 1993444388 w 868"/>
              <a:gd name="T107" fmla="*/ 819049988 h 1244"/>
              <a:gd name="T108" fmla="*/ 1983363763 w 868"/>
              <a:gd name="T109" fmla="*/ 627518113 h 1244"/>
              <a:gd name="T110" fmla="*/ 1882557513 w 868"/>
              <a:gd name="T111" fmla="*/ 819049988 h 1244"/>
              <a:gd name="T112" fmla="*/ 1771670638 w 868"/>
              <a:gd name="T113" fmla="*/ 899694988 h 1244"/>
              <a:gd name="T114" fmla="*/ 1401206875 w 868"/>
              <a:gd name="T115" fmla="*/ 1045864050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6" name="Freeform 8"/>
          <p:cNvSpPr>
            <a:spLocks/>
          </p:cNvSpPr>
          <p:nvPr/>
        </p:nvSpPr>
        <p:spPr bwMode="ltGray">
          <a:xfrm>
            <a:off x="1289050" y="1755775"/>
            <a:ext cx="3252788" cy="4760913"/>
          </a:xfrm>
          <a:custGeom>
            <a:avLst/>
            <a:gdLst>
              <a:gd name="T0" fmla="*/ 2147483647 w 2049"/>
              <a:gd name="T1" fmla="*/ 370463801 h 2999"/>
              <a:gd name="T2" fmla="*/ 2147483647 w 2049"/>
              <a:gd name="T3" fmla="*/ 226814086 h 2999"/>
              <a:gd name="T4" fmla="*/ 2147483647 w 2049"/>
              <a:gd name="T5" fmla="*/ 83165959 h 2999"/>
              <a:gd name="T6" fmla="*/ 2147483647 w 2049"/>
              <a:gd name="T7" fmla="*/ 12601576 h 2999"/>
              <a:gd name="T8" fmla="*/ 2147483647 w 2049"/>
              <a:gd name="T9" fmla="*/ 12601576 h 2999"/>
              <a:gd name="T10" fmla="*/ 2147483647 w 2049"/>
              <a:gd name="T11" fmla="*/ 83165959 h 2999"/>
              <a:gd name="T12" fmla="*/ 2147483647 w 2049"/>
              <a:gd name="T13" fmla="*/ 226814086 h 2999"/>
              <a:gd name="T14" fmla="*/ 2147483647 w 2049"/>
              <a:gd name="T15" fmla="*/ 370463801 h 2999"/>
              <a:gd name="T16" fmla="*/ 2147483647 w 2049"/>
              <a:gd name="T17" fmla="*/ 514111929 h 2999"/>
              <a:gd name="T18" fmla="*/ 2147483647 w 2049"/>
              <a:gd name="T19" fmla="*/ 584676311 h 2999"/>
              <a:gd name="T20" fmla="*/ 2147483647 w 2049"/>
              <a:gd name="T21" fmla="*/ 728326026 h 2999"/>
              <a:gd name="T22" fmla="*/ 2147483647 w 2049"/>
              <a:gd name="T23" fmla="*/ 728326026 h 2999"/>
              <a:gd name="T24" fmla="*/ 2147483647 w 2049"/>
              <a:gd name="T25" fmla="*/ 869454791 h 2999"/>
              <a:gd name="T26" fmla="*/ 2147483647 w 2049"/>
              <a:gd name="T27" fmla="*/ 1033264171 h 2999"/>
              <a:gd name="T28" fmla="*/ 2147483647 w 2049"/>
              <a:gd name="T29" fmla="*/ 1156752634 h 2999"/>
              <a:gd name="T30" fmla="*/ 2147483647 w 2049"/>
              <a:gd name="T31" fmla="*/ 1227317016 h 2999"/>
              <a:gd name="T32" fmla="*/ 2147483647 w 2049"/>
              <a:gd name="T33" fmla="*/ 1441529526 h 2999"/>
              <a:gd name="T34" fmla="*/ 2147483647 w 2049"/>
              <a:gd name="T35" fmla="*/ 1726308006 h 2999"/>
              <a:gd name="T36" fmla="*/ 2147483647 w 2049"/>
              <a:gd name="T37" fmla="*/ 2084170231 h 2999"/>
              <a:gd name="T38" fmla="*/ 2147483647 w 2049"/>
              <a:gd name="T39" fmla="*/ 2147483647 h 2999"/>
              <a:gd name="T40" fmla="*/ 1496973043 w 2049"/>
              <a:gd name="T41" fmla="*/ 2147483647 h 2999"/>
              <a:gd name="T42" fmla="*/ 806450124 w 2049"/>
              <a:gd name="T43" fmla="*/ 2147483647 h 2999"/>
              <a:gd name="T44" fmla="*/ 272176917 w 2049"/>
              <a:gd name="T45" fmla="*/ 2147483647 h 2999"/>
              <a:gd name="T46" fmla="*/ 181451278 w 2049"/>
              <a:gd name="T47" fmla="*/ 2147483647 h 2999"/>
              <a:gd name="T48" fmla="*/ 141128772 w 2049"/>
              <a:gd name="T49" fmla="*/ 2147483647 h 2999"/>
              <a:gd name="T50" fmla="*/ 138607821 w 2049"/>
              <a:gd name="T51" fmla="*/ 2147483647 h 2999"/>
              <a:gd name="T52" fmla="*/ 413305689 w 2049"/>
              <a:gd name="T53" fmla="*/ 2147483647 h 2999"/>
              <a:gd name="T54" fmla="*/ 997982028 w 2049"/>
              <a:gd name="T55" fmla="*/ 2147483647 h 2999"/>
              <a:gd name="T56" fmla="*/ 1310481451 w 2049"/>
              <a:gd name="T57" fmla="*/ 2147483647 h 2999"/>
              <a:gd name="T58" fmla="*/ 1350803958 w 2049"/>
              <a:gd name="T59" fmla="*/ 2147483647 h 2999"/>
              <a:gd name="T60" fmla="*/ 1320562078 w 2049"/>
              <a:gd name="T61" fmla="*/ 2147483647 h 2999"/>
              <a:gd name="T62" fmla="*/ 604837593 w 2049"/>
              <a:gd name="T63" fmla="*/ 2147483647 h 2999"/>
              <a:gd name="T64" fmla="*/ 161290025 w 2049"/>
              <a:gd name="T65" fmla="*/ 2147483647 h 2999"/>
              <a:gd name="T66" fmla="*/ 20161253 w 2049"/>
              <a:gd name="T67" fmla="*/ 2147483647 h 2999"/>
              <a:gd name="T68" fmla="*/ 40322506 w 2049"/>
              <a:gd name="T69" fmla="*/ 2147483647 h 2999"/>
              <a:gd name="T70" fmla="*/ 181451278 w 2049"/>
              <a:gd name="T71" fmla="*/ 2147483647 h 2999"/>
              <a:gd name="T72" fmla="*/ 854333894 w 2049"/>
              <a:gd name="T73" fmla="*/ 2147483647 h 2999"/>
              <a:gd name="T74" fmla="*/ 2069047806 w 2049"/>
              <a:gd name="T75" fmla="*/ 2084170231 h 2999"/>
              <a:gd name="T76" fmla="*/ 2147483647 w 2049"/>
              <a:gd name="T77" fmla="*/ 1370965144 h 2999"/>
              <a:gd name="T78" fmla="*/ 2147483647 w 2049"/>
              <a:gd name="T79" fmla="*/ 1103828553 h 2999"/>
              <a:gd name="T80" fmla="*/ 2147483647 w 2049"/>
              <a:gd name="T81" fmla="*/ 1013102919 h 2999"/>
              <a:gd name="T82" fmla="*/ 2147483647 w 2049"/>
              <a:gd name="T83" fmla="*/ 728326026 h 2999"/>
              <a:gd name="T84" fmla="*/ 2147483647 w 2049"/>
              <a:gd name="T85" fmla="*/ 514111929 h 2999"/>
              <a:gd name="T86" fmla="*/ 2147483647 w 2049"/>
              <a:gd name="T87" fmla="*/ 297378469 h 2999"/>
              <a:gd name="T88" fmla="*/ 2147483647 w 2049"/>
              <a:gd name="T89" fmla="*/ 226814086 h 2999"/>
              <a:gd name="T90" fmla="*/ 2147483647 w 2049"/>
              <a:gd name="T91" fmla="*/ 226814086 h 2999"/>
              <a:gd name="T92" fmla="*/ 2147483647 w 2049"/>
              <a:gd name="T93" fmla="*/ 156249704 h 2999"/>
              <a:gd name="T94" fmla="*/ 2147483647 w 2049"/>
              <a:gd name="T95" fmla="*/ 226814086 h 2999"/>
              <a:gd name="T96" fmla="*/ 2147483647 w 2049"/>
              <a:gd name="T97" fmla="*/ 297378469 h 2999"/>
              <a:gd name="T98" fmla="*/ 2147483647 w 2049"/>
              <a:gd name="T99" fmla="*/ 370463801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7" name="Freeform 9"/>
          <p:cNvSpPr>
            <a:spLocks/>
          </p:cNvSpPr>
          <p:nvPr/>
        </p:nvSpPr>
        <p:spPr bwMode="ltGray">
          <a:xfrm>
            <a:off x="3311525" y="2168525"/>
            <a:ext cx="269875" cy="314325"/>
          </a:xfrm>
          <a:custGeom>
            <a:avLst/>
            <a:gdLst>
              <a:gd name="T0" fmla="*/ 127293554 w 179"/>
              <a:gd name="T1" fmla="*/ 28065541 h 222"/>
              <a:gd name="T2" fmla="*/ 0 w 179"/>
              <a:gd name="T3" fmla="*/ 312734969 h 222"/>
              <a:gd name="T4" fmla="*/ 127293554 w 179"/>
              <a:gd name="T5" fmla="*/ 368867467 h 222"/>
              <a:gd name="T6" fmla="*/ 193213916 w 179"/>
              <a:gd name="T7" fmla="*/ 427003433 h 222"/>
              <a:gd name="T8" fmla="*/ 386427831 w 179"/>
              <a:gd name="T9" fmla="*/ 256602470 h 222"/>
              <a:gd name="T10" fmla="*/ 320507470 w 179"/>
              <a:gd name="T11" fmla="*/ 142334006 h 222"/>
              <a:gd name="T12" fmla="*/ 127293554 w 179"/>
              <a:gd name="T13" fmla="*/ 28065541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8" name="Freeform 10"/>
          <p:cNvSpPr>
            <a:spLocks/>
          </p:cNvSpPr>
          <p:nvPr/>
        </p:nvSpPr>
        <p:spPr bwMode="ltGray">
          <a:xfrm>
            <a:off x="1376363" y="571500"/>
            <a:ext cx="4000500" cy="3217863"/>
          </a:xfrm>
          <a:custGeom>
            <a:avLst/>
            <a:gdLst>
              <a:gd name="T0" fmla="*/ 2147483647 w 2520"/>
              <a:gd name="T1" fmla="*/ 226814098 h 2027"/>
              <a:gd name="T2" fmla="*/ 2147483647 w 2520"/>
              <a:gd name="T3" fmla="*/ 156249712 h 2027"/>
              <a:gd name="T4" fmla="*/ 2147483647 w 2520"/>
              <a:gd name="T5" fmla="*/ 83165963 h 2027"/>
              <a:gd name="T6" fmla="*/ 2147483647 w 2520"/>
              <a:gd name="T7" fmla="*/ 12601577 h 2027"/>
              <a:gd name="T8" fmla="*/ 2147483647 w 2520"/>
              <a:gd name="T9" fmla="*/ 12601577 h 2027"/>
              <a:gd name="T10" fmla="*/ 2147483647 w 2520"/>
              <a:gd name="T11" fmla="*/ 88206276 h 2027"/>
              <a:gd name="T12" fmla="*/ 2147483647 w 2520"/>
              <a:gd name="T13" fmla="*/ 151209398 h 2027"/>
              <a:gd name="T14" fmla="*/ 2147483647 w 2520"/>
              <a:gd name="T15" fmla="*/ 199093168 h 2027"/>
              <a:gd name="T16" fmla="*/ 2147483647 w 2520"/>
              <a:gd name="T17" fmla="*/ 168851289 h 2027"/>
              <a:gd name="T18" fmla="*/ 2147483647 w 2520"/>
              <a:gd name="T19" fmla="*/ 309980061 h 2027"/>
              <a:gd name="T20" fmla="*/ 2147483647 w 2520"/>
              <a:gd name="T21" fmla="*/ 441028206 h 2027"/>
              <a:gd name="T22" fmla="*/ 2147483647 w 2520"/>
              <a:gd name="T23" fmla="*/ 511592592 h 2027"/>
              <a:gd name="T24" fmla="*/ 2147483647 w 2520"/>
              <a:gd name="T25" fmla="*/ 874495148 h 2027"/>
              <a:gd name="T26" fmla="*/ 2147483647 w 2520"/>
              <a:gd name="T27" fmla="*/ 1005543294 h 2027"/>
              <a:gd name="T28" fmla="*/ 2147483647 w 2520"/>
              <a:gd name="T29" fmla="*/ 1126510813 h 2027"/>
              <a:gd name="T30" fmla="*/ 2147483647 w 2520"/>
              <a:gd name="T31" fmla="*/ 1441529599 h 2027"/>
              <a:gd name="T32" fmla="*/ 2147483647 w 2520"/>
              <a:gd name="T33" fmla="*/ 1799391842 h 2027"/>
              <a:gd name="T34" fmla="*/ 2147483647 w 2520"/>
              <a:gd name="T35" fmla="*/ 2013605950 h 2027"/>
              <a:gd name="T36" fmla="*/ 1874996250 w 2520"/>
              <a:gd name="T37" fmla="*/ 1940520614 h 2027"/>
              <a:gd name="T38" fmla="*/ 1572577500 w 2520"/>
              <a:gd name="T39" fmla="*/ 1743948396 h 2027"/>
              <a:gd name="T40" fmla="*/ 1512093750 w 2520"/>
              <a:gd name="T41" fmla="*/ 1640622767 h 2027"/>
              <a:gd name="T42" fmla="*/ 1350803750 w 2520"/>
              <a:gd name="T43" fmla="*/ 1660784021 h 2027"/>
              <a:gd name="T44" fmla="*/ 1219755625 w 2520"/>
              <a:gd name="T45" fmla="*/ 1701106527 h 2027"/>
              <a:gd name="T46" fmla="*/ 1161791238 w 2520"/>
              <a:gd name="T47" fmla="*/ 1799391842 h 2027"/>
              <a:gd name="T48" fmla="*/ 1232355613 w 2520"/>
              <a:gd name="T49" fmla="*/ 1869956228 h 2027"/>
              <a:gd name="T50" fmla="*/ 1376005313 w 2520"/>
              <a:gd name="T51" fmla="*/ 1940520614 h 2027"/>
              <a:gd name="T52" fmla="*/ 1446569688 w 2520"/>
              <a:gd name="T53" fmla="*/ 2013605950 h 2027"/>
              <a:gd name="T54" fmla="*/ 1302921575 w 2520"/>
              <a:gd name="T55" fmla="*/ 2147483647 h 2027"/>
              <a:gd name="T56" fmla="*/ 1189513750 w 2520"/>
              <a:gd name="T57" fmla="*/ 2147483647 h 2027"/>
              <a:gd name="T58" fmla="*/ 1008062500 w 2520"/>
              <a:gd name="T59" fmla="*/ 2147483647 h 2027"/>
              <a:gd name="T60" fmla="*/ 665321250 w 2520"/>
              <a:gd name="T61" fmla="*/ 2147483647 h 2027"/>
              <a:gd name="T62" fmla="*/ 375504075 w 2520"/>
              <a:gd name="T63" fmla="*/ 2147483647 h 2027"/>
              <a:gd name="T64" fmla="*/ 161290000 w 2520"/>
              <a:gd name="T65" fmla="*/ 2147483647 h 2027"/>
              <a:gd name="T66" fmla="*/ 90725625 w 2520"/>
              <a:gd name="T67" fmla="*/ 2147483647 h 2027"/>
              <a:gd name="T68" fmla="*/ 50403125 w 2520"/>
              <a:gd name="T69" fmla="*/ 2147483647 h 2027"/>
              <a:gd name="T70" fmla="*/ 17640300 w 2520"/>
              <a:gd name="T71" fmla="*/ 2147483647 h 2027"/>
              <a:gd name="T72" fmla="*/ 0 w 2520"/>
              <a:gd name="T73" fmla="*/ 2147483647 h 2027"/>
              <a:gd name="T74" fmla="*/ 17640300 w 2520"/>
              <a:gd name="T75" fmla="*/ 2147483647 h 2027"/>
              <a:gd name="T76" fmla="*/ 70564375 w 2520"/>
              <a:gd name="T77" fmla="*/ 2147483647 h 2027"/>
              <a:gd name="T78" fmla="*/ 161290000 w 2520"/>
              <a:gd name="T79" fmla="*/ 2147483647 h 2027"/>
              <a:gd name="T80" fmla="*/ 375504075 w 2520"/>
              <a:gd name="T81" fmla="*/ 2147483647 h 2027"/>
              <a:gd name="T82" fmla="*/ 660280938 w 2520"/>
              <a:gd name="T83" fmla="*/ 2147483647 h 2027"/>
              <a:gd name="T84" fmla="*/ 856853125 w 2520"/>
              <a:gd name="T85" fmla="*/ 2147483647 h 2027"/>
              <a:gd name="T86" fmla="*/ 937498125 w 2520"/>
              <a:gd name="T87" fmla="*/ 2013605950 h 2027"/>
              <a:gd name="T88" fmla="*/ 1018143125 w 2520"/>
              <a:gd name="T89" fmla="*/ 1799391842 h 2027"/>
              <a:gd name="T90" fmla="*/ 1209675000 w 2520"/>
              <a:gd name="T91" fmla="*/ 1570058381 h 2027"/>
              <a:gd name="T92" fmla="*/ 1300400625 w 2520"/>
              <a:gd name="T93" fmla="*/ 1499493995 h 2027"/>
              <a:gd name="T94" fmla="*/ 1590217800 w 2520"/>
              <a:gd name="T95" fmla="*/ 1370965213 h 2027"/>
              <a:gd name="T96" fmla="*/ 1673383750 w 2520"/>
              <a:gd name="T97" fmla="*/ 1418848983 h 2027"/>
              <a:gd name="T98" fmla="*/ 2147483647 w 2520"/>
              <a:gd name="T99" fmla="*/ 1585179321 h 2027"/>
              <a:gd name="T100" fmla="*/ 2147483647 w 2520"/>
              <a:gd name="T101" fmla="*/ 1512093985 h 2027"/>
              <a:gd name="T102" fmla="*/ 2147483647 w 2520"/>
              <a:gd name="T103" fmla="*/ 1076107680 h 2027"/>
              <a:gd name="T104" fmla="*/ 2147483647 w 2520"/>
              <a:gd name="T105" fmla="*/ 801409812 h 2027"/>
              <a:gd name="T106" fmla="*/ 2147483647 w 2520"/>
              <a:gd name="T107" fmla="*/ 584676341 h 2027"/>
              <a:gd name="T108" fmla="*/ 2147483647 w 2520"/>
              <a:gd name="T109" fmla="*/ 370463820 h 2027"/>
              <a:gd name="T110" fmla="*/ 2147483647 w 2520"/>
              <a:gd name="T111" fmla="*/ 297378484 h 2027"/>
              <a:gd name="T112" fmla="*/ 2147483647 w 2520"/>
              <a:gd name="T113" fmla="*/ 156249712 h 2027"/>
              <a:gd name="T114" fmla="*/ 2147483647 w 2520"/>
              <a:gd name="T115" fmla="*/ 156249712 h 2027"/>
              <a:gd name="T116" fmla="*/ 2147483647 w 2520"/>
              <a:gd name="T117" fmla="*/ 231854411 h 2027"/>
              <a:gd name="T118" fmla="*/ 2147483647 w 2520"/>
              <a:gd name="T119" fmla="*/ 297378484 h 2027"/>
              <a:gd name="T120" fmla="*/ 2147483647 w 2520"/>
              <a:gd name="T121" fmla="*/ 226814098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59" name="Freeform 11"/>
          <p:cNvSpPr>
            <a:spLocks/>
          </p:cNvSpPr>
          <p:nvPr/>
        </p:nvSpPr>
        <p:spPr bwMode="ltGray">
          <a:xfrm>
            <a:off x="2262188" y="2071688"/>
            <a:ext cx="531812" cy="323850"/>
          </a:xfrm>
          <a:custGeom>
            <a:avLst/>
            <a:gdLst>
              <a:gd name="T0" fmla="*/ 22680591 w 335"/>
              <a:gd name="T1" fmla="*/ 441028138 h 204"/>
              <a:gd name="T2" fmla="*/ 166330156 w 335"/>
              <a:gd name="T3" fmla="*/ 511592513 h 204"/>
              <a:gd name="T4" fmla="*/ 259575056 w 335"/>
              <a:gd name="T5" fmla="*/ 451108763 h 204"/>
              <a:gd name="T6" fmla="*/ 350300596 w 335"/>
              <a:gd name="T7" fmla="*/ 370463763 h 204"/>
              <a:gd name="T8" fmla="*/ 430945520 w 335"/>
              <a:gd name="T9" fmla="*/ 350302513 h 204"/>
              <a:gd name="T10" fmla="*/ 594756316 w 335"/>
              <a:gd name="T11" fmla="*/ 441028138 h 204"/>
              <a:gd name="T12" fmla="*/ 808968602 w 335"/>
              <a:gd name="T13" fmla="*/ 153728738 h 204"/>
              <a:gd name="T14" fmla="*/ 808968602 w 335"/>
              <a:gd name="T15" fmla="*/ 83165950 h 204"/>
              <a:gd name="T16" fmla="*/ 594756316 w 335"/>
              <a:gd name="T17" fmla="*/ 12601575 h 204"/>
              <a:gd name="T18" fmla="*/ 451106751 w 335"/>
              <a:gd name="T19" fmla="*/ 153728738 h 204"/>
              <a:gd name="T20" fmla="*/ 236894465 w 335"/>
              <a:gd name="T21" fmla="*/ 83165950 h 204"/>
              <a:gd name="T22" fmla="*/ 22680591 w 335"/>
              <a:gd name="T23" fmla="*/ 367942813 h 204"/>
              <a:gd name="T24" fmla="*/ 95765847 w 335"/>
              <a:gd name="T25" fmla="*/ 511592513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gradFill rotWithShape="1">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60" name="Freeform 12"/>
          <p:cNvSpPr>
            <a:spLocks/>
          </p:cNvSpPr>
          <p:nvPr/>
        </p:nvSpPr>
        <p:spPr bwMode="ltGray">
          <a:xfrm>
            <a:off x="2636838" y="549275"/>
            <a:ext cx="1377950" cy="1974850"/>
          </a:xfrm>
          <a:custGeom>
            <a:avLst/>
            <a:gdLst>
              <a:gd name="T0" fmla="*/ 1401206875 w 868"/>
              <a:gd name="T1" fmla="*/ 1045864050 h 1244"/>
              <a:gd name="T2" fmla="*/ 1685985325 w 868"/>
              <a:gd name="T3" fmla="*/ 831651563 h 1244"/>
              <a:gd name="T4" fmla="*/ 1892638138 w 868"/>
              <a:gd name="T5" fmla="*/ 637598738 h 1244"/>
              <a:gd name="T6" fmla="*/ 2043847513 w 868"/>
              <a:gd name="T7" fmla="*/ 330141263 h 1244"/>
              <a:gd name="T8" fmla="*/ 2116931250 w 868"/>
              <a:gd name="T9" fmla="*/ 115927188 h 1244"/>
              <a:gd name="T10" fmla="*/ 2147483647 w 868"/>
              <a:gd name="T11" fmla="*/ 45362813 h 1244"/>
              <a:gd name="T12" fmla="*/ 2124492513 w 868"/>
              <a:gd name="T13" fmla="*/ 395663738 h 1244"/>
              <a:gd name="T14" fmla="*/ 2116931250 w 868"/>
              <a:gd name="T15" fmla="*/ 902215938 h 1244"/>
              <a:gd name="T16" fmla="*/ 2043847513 w 868"/>
              <a:gd name="T17" fmla="*/ 1401206875 h 1244"/>
              <a:gd name="T18" fmla="*/ 1829633438 w 868"/>
              <a:gd name="T19" fmla="*/ 1973281550 h 1244"/>
              <a:gd name="T20" fmla="*/ 1565017825 w 868"/>
              <a:gd name="T21" fmla="*/ 2147483647 h 1244"/>
              <a:gd name="T22" fmla="*/ 1524695325 w 868"/>
              <a:gd name="T23" fmla="*/ 2147483647 h 1244"/>
              <a:gd name="T24" fmla="*/ 1479332513 w 868"/>
              <a:gd name="T25" fmla="*/ 2147483647 h 1244"/>
              <a:gd name="T26" fmla="*/ 1360884375 w 868"/>
              <a:gd name="T27" fmla="*/ 2147483647 h 1244"/>
              <a:gd name="T28" fmla="*/ 1247476550 w 868"/>
              <a:gd name="T29" fmla="*/ 2147483647 h 1244"/>
              <a:gd name="T30" fmla="*/ 1126509050 w 868"/>
              <a:gd name="T31" fmla="*/ 1998483113 h 1244"/>
              <a:gd name="T32" fmla="*/ 1101307488 w 868"/>
              <a:gd name="T33" fmla="*/ 1945560625 h 1244"/>
              <a:gd name="T34" fmla="*/ 1083667188 w 868"/>
              <a:gd name="T35" fmla="*/ 1859875313 h 1244"/>
              <a:gd name="T36" fmla="*/ 1118949375 w 868"/>
              <a:gd name="T37" fmla="*/ 1383566575 h 1244"/>
              <a:gd name="T38" fmla="*/ 1330642500 w 868"/>
              <a:gd name="T39" fmla="*/ 902215938 h 1244"/>
              <a:gd name="T40" fmla="*/ 1471771250 w 868"/>
              <a:gd name="T41" fmla="*/ 617437488 h 1244"/>
              <a:gd name="T42" fmla="*/ 1759069063 w 868"/>
              <a:gd name="T43" fmla="*/ 330141263 h 1244"/>
              <a:gd name="T44" fmla="*/ 1701106263 w 868"/>
              <a:gd name="T45" fmla="*/ 1060984988 h 1244"/>
              <a:gd name="T46" fmla="*/ 1685985325 w 868"/>
              <a:gd name="T47" fmla="*/ 1474292200 h 1244"/>
              <a:gd name="T48" fmla="*/ 1544856575 w 868"/>
              <a:gd name="T49" fmla="*/ 1912797800 h 1244"/>
              <a:gd name="T50" fmla="*/ 1471771250 w 868"/>
              <a:gd name="T51" fmla="*/ 2046366875 h 1244"/>
              <a:gd name="T52" fmla="*/ 1426408438 w 868"/>
              <a:gd name="T53" fmla="*/ 2116931250 h 1244"/>
              <a:gd name="T54" fmla="*/ 1126509050 w 868"/>
              <a:gd name="T55" fmla="*/ 2147483647 h 1244"/>
              <a:gd name="T56" fmla="*/ 924898138 w 868"/>
              <a:gd name="T57" fmla="*/ 2147483647 h 1244"/>
              <a:gd name="T58" fmla="*/ 758567825 w 868"/>
              <a:gd name="T59" fmla="*/ 2147483647 h 1244"/>
              <a:gd name="T60" fmla="*/ 551913425 w 868"/>
              <a:gd name="T61" fmla="*/ 2147483647 h 1244"/>
              <a:gd name="T62" fmla="*/ 330141263 w 868"/>
              <a:gd name="T63" fmla="*/ 2147483647 h 1244"/>
              <a:gd name="T64" fmla="*/ 27722513 w 868"/>
              <a:gd name="T65" fmla="*/ 2147483647 h 1244"/>
              <a:gd name="T66" fmla="*/ 161290000 w 868"/>
              <a:gd name="T67" fmla="*/ 2147483647 h 1244"/>
              <a:gd name="T68" fmla="*/ 400705638 w 868"/>
              <a:gd name="T69" fmla="*/ 2147483647 h 1244"/>
              <a:gd name="T70" fmla="*/ 688003450 w 868"/>
              <a:gd name="T71" fmla="*/ 2147483647 h 1244"/>
              <a:gd name="T72" fmla="*/ 945059388 w 868"/>
              <a:gd name="T73" fmla="*/ 2147483647 h 1244"/>
              <a:gd name="T74" fmla="*/ 1197073425 w 868"/>
              <a:gd name="T75" fmla="*/ 2079128113 h 1244"/>
              <a:gd name="T76" fmla="*/ 1338203763 w 868"/>
              <a:gd name="T77" fmla="*/ 2028724988 h 1244"/>
              <a:gd name="T78" fmla="*/ 1512093750 w 868"/>
              <a:gd name="T79" fmla="*/ 1776709363 h 1244"/>
              <a:gd name="T80" fmla="*/ 1590219388 w 868"/>
              <a:gd name="T81" fmla="*/ 1262597488 h 1244"/>
              <a:gd name="T82" fmla="*/ 1615420950 w 868"/>
              <a:gd name="T83" fmla="*/ 902215938 h 1244"/>
              <a:gd name="T84" fmla="*/ 1660783763 w 868"/>
              <a:gd name="T85" fmla="*/ 597276238 h 1244"/>
              <a:gd name="T86" fmla="*/ 1559977513 w 868"/>
              <a:gd name="T87" fmla="*/ 647680950 h 1244"/>
              <a:gd name="T88" fmla="*/ 1290320000 w 868"/>
              <a:gd name="T89" fmla="*/ 1176912175 h 1244"/>
              <a:gd name="T90" fmla="*/ 1186992800 w 868"/>
              <a:gd name="T91" fmla="*/ 1615419363 h 1244"/>
              <a:gd name="T92" fmla="*/ 1207154050 w 868"/>
              <a:gd name="T93" fmla="*/ 1958160613 h 1244"/>
              <a:gd name="T94" fmla="*/ 1277718425 w 868"/>
              <a:gd name="T95" fmla="*/ 2137092500 h 1244"/>
              <a:gd name="T96" fmla="*/ 1305440938 w 868"/>
              <a:gd name="T97" fmla="*/ 2147483647 h 1244"/>
              <a:gd name="T98" fmla="*/ 1340723125 w 868"/>
              <a:gd name="T99" fmla="*/ 2147483647 h 1244"/>
              <a:gd name="T100" fmla="*/ 1615420950 w 868"/>
              <a:gd name="T101" fmla="*/ 2046366875 h 1244"/>
              <a:gd name="T102" fmla="*/ 1829633438 w 868"/>
              <a:gd name="T103" fmla="*/ 1688504688 h 1244"/>
              <a:gd name="T104" fmla="*/ 1973283138 w 868"/>
              <a:gd name="T105" fmla="*/ 1260078125 h 1244"/>
              <a:gd name="T106" fmla="*/ 1993444388 w 868"/>
              <a:gd name="T107" fmla="*/ 819049988 h 1244"/>
              <a:gd name="T108" fmla="*/ 1983363763 w 868"/>
              <a:gd name="T109" fmla="*/ 627518113 h 1244"/>
              <a:gd name="T110" fmla="*/ 1882557513 w 868"/>
              <a:gd name="T111" fmla="*/ 819049988 h 1244"/>
              <a:gd name="T112" fmla="*/ 1771670638 w 868"/>
              <a:gd name="T113" fmla="*/ 899694988 h 1244"/>
              <a:gd name="T114" fmla="*/ 1401206875 w 868"/>
              <a:gd name="T115" fmla="*/ 1045864050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61" name="Freeform 13"/>
          <p:cNvSpPr>
            <a:spLocks/>
          </p:cNvSpPr>
          <p:nvPr/>
        </p:nvSpPr>
        <p:spPr bwMode="ltGray">
          <a:xfrm>
            <a:off x="4437063" y="1403350"/>
            <a:ext cx="182562" cy="228600"/>
          </a:xfrm>
          <a:custGeom>
            <a:avLst/>
            <a:gdLst>
              <a:gd name="T0" fmla="*/ 219252200 w 115"/>
              <a:gd name="T1" fmla="*/ 5040313 h 144"/>
              <a:gd name="T2" fmla="*/ 231853740 w 115"/>
              <a:gd name="T3" fmla="*/ 113406238 h 144"/>
              <a:gd name="T4" fmla="*/ 216732844 w 115"/>
              <a:gd name="T5" fmla="*/ 186491563 h 144"/>
              <a:gd name="T6" fmla="*/ 151208961 w 115"/>
              <a:gd name="T7" fmla="*/ 189010925 h 144"/>
              <a:gd name="T8" fmla="*/ 105846273 w 115"/>
              <a:gd name="T9" fmla="*/ 239414050 h 144"/>
              <a:gd name="T10" fmla="*/ 75604480 w 115"/>
              <a:gd name="T11" fmla="*/ 289817175 h 144"/>
              <a:gd name="T12" fmla="*/ 37801446 w 115"/>
              <a:gd name="T13" fmla="*/ 216733438 h 144"/>
              <a:gd name="T14" fmla="*/ 52922343 w 115"/>
              <a:gd name="T15" fmla="*/ 128527175 h 144"/>
              <a:gd name="T16" fmla="*/ 5040299 w 115"/>
              <a:gd name="T17" fmla="*/ 219252800 h 144"/>
              <a:gd name="T18" fmla="*/ 20161195 w 115"/>
              <a:gd name="T19" fmla="*/ 317539688 h 144"/>
              <a:gd name="T20" fmla="*/ 75604480 w 115"/>
              <a:gd name="T21" fmla="*/ 360383138 h 144"/>
              <a:gd name="T22" fmla="*/ 128526823 w 115"/>
              <a:gd name="T23" fmla="*/ 294857488 h 144"/>
              <a:gd name="T24" fmla="*/ 166329857 w 115"/>
              <a:gd name="T25" fmla="*/ 239414050 h 144"/>
              <a:gd name="T26" fmla="*/ 219252200 w 115"/>
              <a:gd name="T27" fmla="*/ 289817175 h 144"/>
              <a:gd name="T28" fmla="*/ 289816381 w 115"/>
              <a:gd name="T29" fmla="*/ 146169063 h 144"/>
              <a:gd name="T30" fmla="*/ 219252200 w 115"/>
              <a:gd name="T31" fmla="*/ 5040313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62" name="Freeform 14"/>
          <p:cNvSpPr>
            <a:spLocks/>
          </p:cNvSpPr>
          <p:nvPr/>
        </p:nvSpPr>
        <p:spPr bwMode="ltGray">
          <a:xfrm>
            <a:off x="3446463" y="638175"/>
            <a:ext cx="182562" cy="228600"/>
          </a:xfrm>
          <a:custGeom>
            <a:avLst/>
            <a:gdLst>
              <a:gd name="T0" fmla="*/ 219252200 w 115"/>
              <a:gd name="T1" fmla="*/ 5040313 h 144"/>
              <a:gd name="T2" fmla="*/ 231853740 w 115"/>
              <a:gd name="T3" fmla="*/ 113406238 h 144"/>
              <a:gd name="T4" fmla="*/ 216732844 w 115"/>
              <a:gd name="T5" fmla="*/ 186491563 h 144"/>
              <a:gd name="T6" fmla="*/ 151208961 w 115"/>
              <a:gd name="T7" fmla="*/ 189010925 h 144"/>
              <a:gd name="T8" fmla="*/ 105846273 w 115"/>
              <a:gd name="T9" fmla="*/ 239414050 h 144"/>
              <a:gd name="T10" fmla="*/ 75604480 w 115"/>
              <a:gd name="T11" fmla="*/ 289817175 h 144"/>
              <a:gd name="T12" fmla="*/ 37801446 w 115"/>
              <a:gd name="T13" fmla="*/ 216733438 h 144"/>
              <a:gd name="T14" fmla="*/ 52922343 w 115"/>
              <a:gd name="T15" fmla="*/ 128527175 h 144"/>
              <a:gd name="T16" fmla="*/ 5040299 w 115"/>
              <a:gd name="T17" fmla="*/ 219252800 h 144"/>
              <a:gd name="T18" fmla="*/ 20161195 w 115"/>
              <a:gd name="T19" fmla="*/ 317539688 h 144"/>
              <a:gd name="T20" fmla="*/ 75604480 w 115"/>
              <a:gd name="T21" fmla="*/ 360383138 h 144"/>
              <a:gd name="T22" fmla="*/ 128526823 w 115"/>
              <a:gd name="T23" fmla="*/ 294857488 h 144"/>
              <a:gd name="T24" fmla="*/ 166329857 w 115"/>
              <a:gd name="T25" fmla="*/ 239414050 h 144"/>
              <a:gd name="T26" fmla="*/ 219252200 w 115"/>
              <a:gd name="T27" fmla="*/ 289817175 h 144"/>
              <a:gd name="T28" fmla="*/ 289816381 w 115"/>
              <a:gd name="T29" fmla="*/ 146169063 h 144"/>
              <a:gd name="T30" fmla="*/ 219252200 w 115"/>
              <a:gd name="T31" fmla="*/ 5040313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104463" name="Freeform 15"/>
          <p:cNvSpPr>
            <a:spLocks/>
          </p:cNvSpPr>
          <p:nvPr/>
        </p:nvSpPr>
        <p:spPr bwMode="ltGray">
          <a:xfrm>
            <a:off x="2478088" y="2406650"/>
            <a:ext cx="74612" cy="501650"/>
          </a:xfrm>
          <a:custGeom>
            <a:avLst/>
            <a:gdLst>
              <a:gd name="T0" fmla="*/ 37801297 w 47"/>
              <a:gd name="T1" fmla="*/ 50403125 h 316"/>
              <a:gd name="T2" fmla="*/ 100805574 w 47"/>
              <a:gd name="T3" fmla="*/ 372983125 h 316"/>
              <a:gd name="T4" fmla="*/ 108365199 w 47"/>
              <a:gd name="T5" fmla="*/ 551913425 h 316"/>
              <a:gd name="T6" fmla="*/ 32761018 w 47"/>
              <a:gd name="T7" fmla="*/ 796369375 h 316"/>
              <a:gd name="T8" fmla="*/ 63002690 w 47"/>
              <a:gd name="T9" fmla="*/ 556953738 h 316"/>
              <a:gd name="T10" fmla="*/ 55443066 w 47"/>
              <a:gd name="T11" fmla="*/ 413305625 h 316"/>
              <a:gd name="T12" fmla="*/ 2519346 w 47"/>
              <a:gd name="T13" fmla="*/ 123486863 h 316"/>
              <a:gd name="T14" fmla="*/ 37801297 w 47"/>
              <a:gd name="T15" fmla="*/ 50403125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gradFill rotWithShape="0">
            <a:gsLst>
              <a:gs pos="0">
                <a:schemeClr val="bg1"/>
              </a:gs>
              <a:gs pos="100000">
                <a:schemeClr val="accent1"/>
              </a:gs>
            </a:gsLst>
            <a:lin ang="5400000" scaled="1"/>
          </a:gradFill>
          <a:ln>
            <a:noFill/>
          </a:ln>
          <a:effectLst>
            <a:prstShdw prst="shdw13" dist="53882" dir="13500000">
              <a:srgbClr val="808080">
                <a:alpha val="50000"/>
              </a:srgbClr>
            </a:prst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grpSp>
        <p:nvGrpSpPr>
          <p:cNvPr id="2" name="Group 16"/>
          <p:cNvGrpSpPr>
            <a:grpSpLocks/>
          </p:cNvGrpSpPr>
          <p:nvPr/>
        </p:nvGrpSpPr>
        <p:grpSpPr bwMode="auto">
          <a:xfrm>
            <a:off x="4302125" y="4598988"/>
            <a:ext cx="1065213" cy="887412"/>
            <a:chOff x="493" y="1555"/>
            <a:chExt cx="525" cy="480"/>
          </a:xfrm>
        </p:grpSpPr>
        <p:sp>
          <p:nvSpPr>
            <p:cNvPr id="4123" name="Freeform 17"/>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24" name="Freeform 18"/>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25" name="Freeform 19"/>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26" name="Freeform 20"/>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grpSp>
      <p:grpSp>
        <p:nvGrpSpPr>
          <p:cNvPr id="3" name="Group 21"/>
          <p:cNvGrpSpPr>
            <a:grpSpLocks/>
          </p:cNvGrpSpPr>
          <p:nvPr/>
        </p:nvGrpSpPr>
        <p:grpSpPr bwMode="auto">
          <a:xfrm>
            <a:off x="522288" y="2573338"/>
            <a:ext cx="1065212" cy="887412"/>
            <a:chOff x="493" y="1555"/>
            <a:chExt cx="525" cy="480"/>
          </a:xfrm>
        </p:grpSpPr>
        <p:sp>
          <p:nvSpPr>
            <p:cNvPr id="4119" name="Freeform 22"/>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20" name="Freeform 23"/>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21" name="Freeform 24"/>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22" name="Freeform 25"/>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grpSp>
      <p:grpSp>
        <p:nvGrpSpPr>
          <p:cNvPr id="4" name="Group 26"/>
          <p:cNvGrpSpPr>
            <a:grpSpLocks/>
          </p:cNvGrpSpPr>
          <p:nvPr/>
        </p:nvGrpSpPr>
        <p:grpSpPr bwMode="auto">
          <a:xfrm>
            <a:off x="6057900" y="1628775"/>
            <a:ext cx="1065213" cy="887413"/>
            <a:chOff x="493" y="1555"/>
            <a:chExt cx="525" cy="480"/>
          </a:xfrm>
        </p:grpSpPr>
        <p:sp>
          <p:nvSpPr>
            <p:cNvPr id="4115" name="Freeform 27"/>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16" name="Freeform 28"/>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17" name="Freeform 29"/>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sp>
          <p:nvSpPr>
            <p:cNvPr id="4118" name="Freeform 30"/>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fontAlgn="base">
                <a:spcBef>
                  <a:spcPct val="0"/>
                </a:spcBef>
                <a:spcAft>
                  <a:spcPct val="0"/>
                </a:spcAft>
              </a:pPr>
              <a:endParaRPr lang="fa-IR" sz="2400" smtClean="0">
                <a:solidFill>
                  <a:srgbClr val="003300"/>
                </a:solidFill>
                <a:latin typeface="Times New Roman" pitchFamily="18" charset="0"/>
                <a:cs typeface="Arial" pitchFamily="34" charset="0"/>
              </a:endParaRPr>
            </a:p>
          </p:txBody>
        </p:sp>
      </p:grpSp>
    </p:spTree>
    <p:extLst>
      <p:ext uri="{BB962C8B-B14F-4D97-AF65-F5344CB8AC3E}">
        <p14:creationId xmlns:p14="http://schemas.microsoft.com/office/powerpoint/2010/main" val="1795594323"/>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strips(downLeft)">
                                      <p:cBhvr>
                                        <p:cTn id="7" dur="1000"/>
                                        <p:tgtEl>
                                          <p:spTgt spid="104450"/>
                                        </p:tgtEl>
                                      </p:cBhvr>
                                    </p:animEffect>
                                  </p:childTnLst>
                                </p:cTn>
                              </p:par>
                              <p:par>
                                <p:cTn id="8"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9" dur="1000" fill="hold"/>
                                        <p:tgtEl>
                                          <p:spTgt spid="4"/>
                                        </p:tgtEl>
                                        <p:attrNameLst>
                                          <p:attrName>ppt_x</p:attrName>
                                          <p:attrName>ppt_y</p:attrName>
                                        </p:attrNameLst>
                                      </p:cBhvr>
                                    </p:animMotion>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104451"/>
                                        </p:tgtEl>
                                        <p:attrNameLst>
                                          <p:attrName>style.visibility</p:attrName>
                                        </p:attrNameLst>
                                      </p:cBhvr>
                                      <p:to>
                                        <p:strVal val="visible"/>
                                      </p:to>
                                    </p:set>
                                    <p:animEffect transition="in" filter="strips(downLeft)">
                                      <p:cBhvr>
                                        <p:cTn id="13" dur="500"/>
                                        <p:tgtEl>
                                          <p:spTgt spid="104451"/>
                                        </p:tgtEl>
                                      </p:cBhvr>
                                    </p:animEffect>
                                  </p:childTnLst>
                                </p:cTn>
                              </p:par>
                              <p:par>
                                <p:cTn id="14"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5" dur="500" fill="hold"/>
                                        <p:tgtEl>
                                          <p:spTgt spid="4"/>
                                        </p:tgtEl>
                                        <p:attrNameLst>
                                          <p:attrName>ppt_x</p:attrName>
                                          <p:attrName>ppt_y</p:attrName>
                                        </p:attrNameLst>
                                      </p:cBhvr>
                                      <p:rCtr x="0" y="1968"/>
                                    </p:animMotion>
                                  </p:childTnLst>
                                </p:cTn>
                              </p:par>
                            </p:childTnLst>
                          </p:cTn>
                        </p:par>
                        <p:par>
                          <p:cTn id="16" fill="hold" nodeType="afterGroup">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104452"/>
                                        </p:tgtEl>
                                        <p:attrNameLst>
                                          <p:attrName>style.visibility</p:attrName>
                                        </p:attrNameLst>
                                      </p:cBhvr>
                                      <p:to>
                                        <p:strVal val="visible"/>
                                      </p:to>
                                    </p:set>
                                    <p:animEffect transition="in" filter="strips(downLeft)">
                                      <p:cBhvr>
                                        <p:cTn id="19" dur="1000"/>
                                        <p:tgtEl>
                                          <p:spTgt spid="104452"/>
                                        </p:tgtEl>
                                      </p:cBhvr>
                                    </p:animEffect>
                                  </p:childTnLst>
                                </p:cTn>
                              </p:par>
                              <p:par>
                                <p:cTn id="20"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 dur="1000" fill="hold"/>
                                        <p:tgtEl>
                                          <p:spTgt spid="4"/>
                                        </p:tgtEl>
                                        <p:attrNameLst>
                                          <p:attrName>ppt_x</p:attrName>
                                          <p:attrName>ppt_y</p:attrName>
                                        </p:attrNameLst>
                                      </p:cBhvr>
                                    </p:animMotion>
                                  </p:childTnLst>
                                </p:cTn>
                              </p:par>
                            </p:childTnLst>
                          </p:cTn>
                        </p:par>
                        <p:par>
                          <p:cTn id="22" fill="hold" nodeType="afterGroup">
                            <p:stCondLst>
                              <p:cond delay="2500"/>
                            </p:stCondLst>
                            <p:childTnLst>
                              <p:par>
                                <p:cTn id="23" presetID="18" presetClass="entr" presetSubtype="12" fill="hold" grpId="0" nodeType="afterEffect">
                                  <p:stCondLst>
                                    <p:cond delay="0"/>
                                  </p:stCondLst>
                                  <p:childTnLst>
                                    <p:set>
                                      <p:cBhvr>
                                        <p:cTn id="24" dur="1" fill="hold">
                                          <p:stCondLst>
                                            <p:cond delay="0"/>
                                          </p:stCondLst>
                                        </p:cTn>
                                        <p:tgtEl>
                                          <p:spTgt spid="104454"/>
                                        </p:tgtEl>
                                        <p:attrNameLst>
                                          <p:attrName>style.visibility</p:attrName>
                                        </p:attrNameLst>
                                      </p:cBhvr>
                                      <p:to>
                                        <p:strVal val="visible"/>
                                      </p:to>
                                    </p:set>
                                    <p:animEffect transition="in" filter="strips(downLeft)">
                                      <p:cBhvr>
                                        <p:cTn id="25" dur="500"/>
                                        <p:tgtEl>
                                          <p:spTgt spid="104454"/>
                                        </p:tgtEl>
                                      </p:cBhvr>
                                    </p:animEffect>
                                  </p:childTnLst>
                                </p:cTn>
                              </p:par>
                              <p:par>
                                <p:cTn id="2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7" dur="500" fill="hold"/>
                                        <p:tgtEl>
                                          <p:spTgt spid="4"/>
                                        </p:tgtEl>
                                        <p:attrNameLst>
                                          <p:attrName>ppt_x</p:attrName>
                                          <p:attrName>ppt_y</p:attrName>
                                        </p:attrNameLst>
                                      </p:cBhvr>
                                    </p:animMotion>
                                  </p:childTnLst>
                                </p:cTn>
                              </p:par>
                            </p:childTnLst>
                          </p:cTn>
                        </p:par>
                        <p:par>
                          <p:cTn id="28" fill="hold" nodeType="afterGroup">
                            <p:stCondLst>
                              <p:cond delay="3000"/>
                            </p:stCondLst>
                            <p:childTnLst>
                              <p:par>
                                <p:cTn id="29" presetID="18" presetClass="entr" presetSubtype="12" fill="hold" grpId="0" nodeType="afterEffect">
                                  <p:stCondLst>
                                    <p:cond delay="0"/>
                                  </p:stCondLst>
                                  <p:childTnLst>
                                    <p:set>
                                      <p:cBhvr>
                                        <p:cTn id="30" dur="1" fill="hold">
                                          <p:stCondLst>
                                            <p:cond delay="0"/>
                                          </p:stCondLst>
                                        </p:cTn>
                                        <p:tgtEl>
                                          <p:spTgt spid="104453"/>
                                        </p:tgtEl>
                                        <p:attrNameLst>
                                          <p:attrName>style.visibility</p:attrName>
                                        </p:attrNameLst>
                                      </p:cBhvr>
                                      <p:to>
                                        <p:strVal val="visible"/>
                                      </p:to>
                                    </p:set>
                                    <p:animEffect transition="in" filter="strips(downLeft)">
                                      <p:cBhvr>
                                        <p:cTn id="31" dur="500"/>
                                        <p:tgtEl>
                                          <p:spTgt spid="104453"/>
                                        </p:tgtEl>
                                      </p:cBhvr>
                                    </p:animEffect>
                                  </p:childTnLst>
                                </p:cTn>
                              </p:par>
                              <p:par>
                                <p:cTn id="32"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33" dur="500" fill="hold"/>
                                        <p:tgtEl>
                                          <p:spTgt spid="4"/>
                                        </p:tgtEl>
                                        <p:attrNameLst>
                                          <p:attrName>ppt_x</p:attrName>
                                          <p:attrName>ppt_y</p:attrName>
                                        </p:attrNameLst>
                                      </p:cBhvr>
                                      <p:rCtr x="0" y="1319"/>
                                    </p:animMotion>
                                  </p:childTnLst>
                                </p:cTn>
                              </p:par>
                            </p:childTnLst>
                          </p:cTn>
                        </p:par>
                        <p:par>
                          <p:cTn id="34" fill="hold" nodeType="afterGroup">
                            <p:stCondLst>
                              <p:cond delay="3500"/>
                            </p:stCondLst>
                            <p:childTnLst>
                              <p:par>
                                <p:cTn id="35" presetID="18" presetClass="entr" presetSubtype="12" fill="hold" grpId="0" nodeType="afterEffect">
                                  <p:stCondLst>
                                    <p:cond delay="0"/>
                                  </p:stCondLst>
                                  <p:childTnLst>
                                    <p:set>
                                      <p:cBhvr>
                                        <p:cTn id="36" dur="1" fill="hold">
                                          <p:stCondLst>
                                            <p:cond delay="0"/>
                                          </p:stCondLst>
                                        </p:cTn>
                                        <p:tgtEl>
                                          <p:spTgt spid="104455"/>
                                        </p:tgtEl>
                                        <p:attrNameLst>
                                          <p:attrName>style.visibility</p:attrName>
                                        </p:attrNameLst>
                                      </p:cBhvr>
                                      <p:to>
                                        <p:strVal val="visible"/>
                                      </p:to>
                                    </p:set>
                                    <p:animEffect transition="in" filter="strips(downLeft)">
                                      <p:cBhvr>
                                        <p:cTn id="37" dur="1000"/>
                                        <p:tgtEl>
                                          <p:spTgt spid="104455"/>
                                        </p:tgtEl>
                                      </p:cBhvr>
                                    </p:animEffect>
                                  </p:childTnLst>
                                </p:cTn>
                              </p:par>
                              <p:par>
                                <p:cTn id="38"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39" dur="1000" fill="hold"/>
                                        <p:tgtEl>
                                          <p:spTgt spid="4"/>
                                        </p:tgtEl>
                                        <p:attrNameLst>
                                          <p:attrName>ppt_x</p:attrName>
                                          <p:attrName>ppt_y</p:attrName>
                                        </p:attrNameLst>
                                      </p:cBhvr>
                                    </p:animMotion>
                                  </p:childTnLst>
                                </p:cTn>
                              </p:par>
                            </p:childTnLst>
                          </p:cTn>
                        </p:par>
                        <p:par>
                          <p:cTn id="40" fill="hold" nodeType="afterGroup">
                            <p:stCondLst>
                              <p:cond delay="4500"/>
                            </p:stCondLst>
                            <p:childTnLst>
                              <p:par>
                                <p:cTn id="41" presetID="18" presetClass="entr" presetSubtype="12" fill="hold" grpId="0" nodeType="afterEffect">
                                  <p:stCondLst>
                                    <p:cond delay="0"/>
                                  </p:stCondLst>
                                  <p:childTnLst>
                                    <p:set>
                                      <p:cBhvr>
                                        <p:cTn id="42" dur="1" fill="hold">
                                          <p:stCondLst>
                                            <p:cond delay="0"/>
                                          </p:stCondLst>
                                        </p:cTn>
                                        <p:tgtEl>
                                          <p:spTgt spid="104461"/>
                                        </p:tgtEl>
                                        <p:attrNameLst>
                                          <p:attrName>style.visibility</p:attrName>
                                        </p:attrNameLst>
                                      </p:cBhvr>
                                      <p:to>
                                        <p:strVal val="visible"/>
                                      </p:to>
                                    </p:set>
                                    <p:animEffect transition="in" filter="strips(downLeft)">
                                      <p:cBhvr>
                                        <p:cTn id="43" dur="500"/>
                                        <p:tgtEl>
                                          <p:spTgt spid="104461"/>
                                        </p:tgtEl>
                                      </p:cBhvr>
                                    </p:animEffect>
                                  </p:childTnLst>
                                </p:cTn>
                              </p:par>
                              <p:par>
                                <p:cTn id="44"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45" dur="500" fill="hold"/>
                                        <p:tgtEl>
                                          <p:spTgt spid="4"/>
                                        </p:tgtEl>
                                        <p:attrNameLst>
                                          <p:attrName>ppt_x</p:attrName>
                                          <p:attrName>ppt_y</p:attrName>
                                        </p:attrNameLst>
                                      </p:cBhvr>
                                      <p:rCtr x="-955" y="46"/>
                                    </p:animMotion>
                                  </p:childTnLst>
                                </p:cTn>
                              </p:par>
                            </p:childTnLst>
                          </p:cTn>
                        </p:par>
                        <p:par>
                          <p:cTn id="46" fill="hold" nodeType="afterGroup">
                            <p:stCondLst>
                              <p:cond delay="5000"/>
                            </p:stCondLst>
                            <p:childTnLst>
                              <p:par>
                                <p:cTn id="47" presetID="18" presetClass="entr" presetSubtype="12" fill="hold" grpId="0" nodeType="afterEffect">
                                  <p:stCondLst>
                                    <p:cond delay="0"/>
                                  </p:stCondLst>
                                  <p:childTnLst>
                                    <p:set>
                                      <p:cBhvr>
                                        <p:cTn id="48" dur="1" fill="hold">
                                          <p:stCondLst>
                                            <p:cond delay="0"/>
                                          </p:stCondLst>
                                        </p:cTn>
                                        <p:tgtEl>
                                          <p:spTgt spid="104456"/>
                                        </p:tgtEl>
                                        <p:attrNameLst>
                                          <p:attrName>style.visibility</p:attrName>
                                        </p:attrNameLst>
                                      </p:cBhvr>
                                      <p:to>
                                        <p:strVal val="visible"/>
                                      </p:to>
                                    </p:set>
                                    <p:animEffect transition="in" filter="strips(downLeft)">
                                      <p:cBhvr>
                                        <p:cTn id="49" dur="1000"/>
                                        <p:tgtEl>
                                          <p:spTgt spid="104456"/>
                                        </p:tgtEl>
                                      </p:cBhvr>
                                    </p:animEffect>
                                  </p:childTnLst>
                                </p:cTn>
                              </p:par>
                              <p:par>
                                <p:cTn id="50"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51" dur="1000" fill="hold"/>
                                        <p:tgtEl>
                                          <p:spTgt spid="4"/>
                                        </p:tgtEl>
                                        <p:attrNameLst>
                                          <p:attrName>ppt_x</p:attrName>
                                          <p:attrName>ppt_y</p:attrName>
                                        </p:attrNameLst>
                                      </p:cBhvr>
                                    </p:animMotion>
                                  </p:childTnLst>
                                </p:cTn>
                              </p:par>
                            </p:childTnLst>
                          </p:cTn>
                        </p:par>
                        <p:par>
                          <p:cTn id="52" fill="hold" nodeType="afterGroup">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104457"/>
                                        </p:tgtEl>
                                        <p:attrNameLst>
                                          <p:attrName>style.visibility</p:attrName>
                                        </p:attrNameLst>
                                      </p:cBhvr>
                                      <p:to>
                                        <p:strVal val="visible"/>
                                      </p:to>
                                    </p:set>
                                    <p:animEffect transition="in" filter="strips(downLeft)">
                                      <p:cBhvr>
                                        <p:cTn id="55" dur="500"/>
                                        <p:tgtEl>
                                          <p:spTgt spid="104457"/>
                                        </p:tgtEl>
                                      </p:cBhvr>
                                    </p:animEffect>
                                  </p:childTnLst>
                                </p:cTn>
                              </p:par>
                              <p:par>
                                <p:cTn id="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57" dur="500" fill="hold"/>
                                        <p:tgtEl>
                                          <p:spTgt spid="4"/>
                                        </p:tgtEl>
                                        <p:attrNameLst>
                                          <p:attrName>ppt_x</p:attrName>
                                          <p:attrName>ppt_y</p:attrName>
                                        </p:attrNameLst>
                                      </p:cBhvr>
                                      <p:rCtr x="-1059" y="-347"/>
                                    </p:animMotion>
                                  </p:childTnLst>
                                </p:cTn>
                              </p:par>
                            </p:childTnLst>
                          </p:cTn>
                        </p:par>
                        <p:par>
                          <p:cTn id="58" fill="hold" nodeType="afterGroup">
                            <p:stCondLst>
                              <p:cond delay="6500"/>
                            </p:stCondLst>
                            <p:childTnLst>
                              <p:par>
                                <p:cTn id="59" presetID="18" presetClass="entr" presetSubtype="12" fill="hold" grpId="0" nodeType="afterEffect">
                                  <p:stCondLst>
                                    <p:cond delay="0"/>
                                  </p:stCondLst>
                                  <p:childTnLst>
                                    <p:set>
                                      <p:cBhvr>
                                        <p:cTn id="60" dur="1" fill="hold">
                                          <p:stCondLst>
                                            <p:cond delay="0"/>
                                          </p:stCondLst>
                                        </p:cTn>
                                        <p:tgtEl>
                                          <p:spTgt spid="104460"/>
                                        </p:tgtEl>
                                        <p:attrNameLst>
                                          <p:attrName>style.visibility</p:attrName>
                                        </p:attrNameLst>
                                      </p:cBhvr>
                                      <p:to>
                                        <p:strVal val="visible"/>
                                      </p:to>
                                    </p:set>
                                    <p:animEffect transition="in" filter="strips(downLeft)">
                                      <p:cBhvr>
                                        <p:cTn id="61" dur="1000"/>
                                        <p:tgtEl>
                                          <p:spTgt spid="104460"/>
                                        </p:tgtEl>
                                      </p:cBhvr>
                                    </p:animEffect>
                                  </p:childTnLst>
                                </p:cTn>
                              </p:par>
                              <p:par>
                                <p:cTn id="62"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63" dur="1000" fill="hold"/>
                                        <p:tgtEl>
                                          <p:spTgt spid="4"/>
                                        </p:tgtEl>
                                        <p:attrNameLst>
                                          <p:attrName>ppt_x</p:attrName>
                                          <p:attrName>ppt_y</p:attrName>
                                        </p:attrNameLst>
                                      </p:cBhvr>
                                      <p:rCtr x="-5677" y="12292"/>
                                    </p:animMotion>
                                  </p:childTnLst>
                                </p:cTn>
                              </p:par>
                            </p:childTnLst>
                          </p:cTn>
                        </p:par>
                        <p:par>
                          <p:cTn id="64" fill="hold" nodeType="afterGroup">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104462"/>
                                        </p:tgtEl>
                                        <p:attrNameLst>
                                          <p:attrName>style.visibility</p:attrName>
                                        </p:attrNameLst>
                                      </p:cBhvr>
                                      <p:to>
                                        <p:strVal val="visible"/>
                                      </p:to>
                                    </p:set>
                                    <p:animEffect transition="in" filter="strips(downLeft)">
                                      <p:cBhvr>
                                        <p:cTn id="67" dur="500"/>
                                        <p:tgtEl>
                                          <p:spTgt spid="104462"/>
                                        </p:tgtEl>
                                      </p:cBhvr>
                                    </p:animEffect>
                                  </p:childTnLst>
                                </p:cTn>
                              </p:par>
                              <p:par>
                                <p:cTn id="68"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69" dur="500" fill="hold"/>
                                        <p:tgtEl>
                                          <p:spTgt spid="4"/>
                                        </p:tgtEl>
                                        <p:attrNameLst>
                                          <p:attrName>ppt_x</p:attrName>
                                          <p:attrName>ppt_y</p:attrName>
                                        </p:attrNameLst>
                                      </p:cBhvr>
                                      <p:rCtr x="-677" y="347"/>
                                    </p:animMotion>
                                  </p:childTnLst>
                                </p:cTn>
                              </p:par>
                            </p:childTnLst>
                          </p:cTn>
                        </p:par>
                        <p:par>
                          <p:cTn id="70" fill="hold" nodeType="afterGroup">
                            <p:stCondLst>
                              <p:cond delay="8000"/>
                            </p:stCondLst>
                            <p:childTnLst>
                              <p:par>
                                <p:cTn id="71" presetID="18" presetClass="entr" presetSubtype="12" fill="hold" grpId="0" nodeType="afterEffect">
                                  <p:stCondLst>
                                    <p:cond delay="0"/>
                                  </p:stCondLst>
                                  <p:childTnLst>
                                    <p:set>
                                      <p:cBhvr>
                                        <p:cTn id="72" dur="1" fill="hold">
                                          <p:stCondLst>
                                            <p:cond delay="0"/>
                                          </p:stCondLst>
                                        </p:cTn>
                                        <p:tgtEl>
                                          <p:spTgt spid="104458"/>
                                        </p:tgtEl>
                                        <p:attrNameLst>
                                          <p:attrName>style.visibility</p:attrName>
                                        </p:attrNameLst>
                                      </p:cBhvr>
                                      <p:to>
                                        <p:strVal val="visible"/>
                                      </p:to>
                                    </p:set>
                                    <p:animEffect transition="in" filter="strips(downLeft)">
                                      <p:cBhvr>
                                        <p:cTn id="73" dur="1000"/>
                                        <p:tgtEl>
                                          <p:spTgt spid="104458"/>
                                        </p:tgtEl>
                                      </p:cBhvr>
                                    </p:animEffect>
                                  </p:childTnLst>
                                </p:cTn>
                              </p:par>
                              <p:par>
                                <p:cTn id="74"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75" dur="1000" fill="hold"/>
                                        <p:tgtEl>
                                          <p:spTgt spid="4"/>
                                        </p:tgtEl>
                                        <p:attrNameLst>
                                          <p:attrName>ppt_x</p:attrName>
                                          <p:attrName>ppt_y</p:attrName>
                                        </p:attrNameLst>
                                      </p:cBhvr>
                                    </p:animMotion>
                                  </p:childTnLst>
                                </p:cTn>
                              </p:par>
                            </p:childTnLst>
                          </p:cTn>
                        </p:par>
                        <p:par>
                          <p:cTn id="76" fill="hold" nodeType="afterGroup">
                            <p:stCondLst>
                              <p:cond delay="9000"/>
                            </p:stCondLst>
                            <p:childTnLst>
                              <p:par>
                                <p:cTn id="77" presetID="18" presetClass="entr" presetSubtype="12" fill="hold" grpId="0" nodeType="afterEffect">
                                  <p:stCondLst>
                                    <p:cond delay="0"/>
                                  </p:stCondLst>
                                  <p:childTnLst>
                                    <p:set>
                                      <p:cBhvr>
                                        <p:cTn id="78" dur="1" fill="hold">
                                          <p:stCondLst>
                                            <p:cond delay="0"/>
                                          </p:stCondLst>
                                        </p:cTn>
                                        <p:tgtEl>
                                          <p:spTgt spid="104459"/>
                                        </p:tgtEl>
                                        <p:attrNameLst>
                                          <p:attrName>style.visibility</p:attrName>
                                        </p:attrNameLst>
                                      </p:cBhvr>
                                      <p:to>
                                        <p:strVal val="visible"/>
                                      </p:to>
                                    </p:set>
                                    <p:animEffect transition="in" filter="strips(downLeft)">
                                      <p:cBhvr>
                                        <p:cTn id="79" dur="500"/>
                                        <p:tgtEl>
                                          <p:spTgt spid="104459"/>
                                        </p:tgtEl>
                                      </p:cBhvr>
                                    </p:animEffect>
                                  </p:childTnLst>
                                </p:cTn>
                              </p:par>
                              <p:par>
                                <p:cTn id="80"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81" dur="500" fill="hold"/>
                                        <p:tgtEl>
                                          <p:spTgt spid="4"/>
                                        </p:tgtEl>
                                        <p:attrNameLst>
                                          <p:attrName>ppt_x</p:attrName>
                                          <p:attrName>ppt_y</p:attrName>
                                        </p:attrNameLst>
                                      </p:cBhvr>
                                    </p:animMotion>
                                  </p:childTnLst>
                                </p:cTn>
                              </p:par>
                            </p:childTnLst>
                          </p:cTn>
                        </p:par>
                        <p:par>
                          <p:cTn id="82" fill="hold" nodeType="afterGroup">
                            <p:stCondLst>
                              <p:cond delay="9500"/>
                            </p:stCondLst>
                            <p:childTnLst>
                              <p:par>
                                <p:cTn id="83" presetID="18" presetClass="entr" presetSubtype="12" fill="hold" grpId="0" nodeType="afterEffect">
                                  <p:stCondLst>
                                    <p:cond delay="0"/>
                                  </p:stCondLst>
                                  <p:childTnLst>
                                    <p:set>
                                      <p:cBhvr>
                                        <p:cTn id="84" dur="1" fill="hold">
                                          <p:stCondLst>
                                            <p:cond delay="0"/>
                                          </p:stCondLst>
                                        </p:cTn>
                                        <p:tgtEl>
                                          <p:spTgt spid="104463"/>
                                        </p:tgtEl>
                                        <p:attrNameLst>
                                          <p:attrName>style.visibility</p:attrName>
                                        </p:attrNameLst>
                                      </p:cBhvr>
                                      <p:to>
                                        <p:strVal val="visible"/>
                                      </p:to>
                                    </p:set>
                                    <p:animEffect transition="in" filter="strips(downLeft)">
                                      <p:cBhvr>
                                        <p:cTn id="85" dur="500"/>
                                        <p:tgtEl>
                                          <p:spTgt spid="104463"/>
                                        </p:tgtEl>
                                      </p:cBhvr>
                                    </p:animEffect>
                                  </p:childTnLst>
                                </p:cTn>
                              </p:par>
                              <p:par>
                                <p:cTn id="8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87" dur="500" fill="hold"/>
                                        <p:tgtEl>
                                          <p:spTgt spid="4"/>
                                        </p:tgtEl>
                                        <p:attrNameLst>
                                          <p:attrName>ppt_x</p:attrName>
                                          <p:attrName>ppt_y</p:attrName>
                                        </p:attrNameLst>
                                      </p:cBhvr>
                                      <p:rCtr x="0" y="2222"/>
                                    </p:animMotion>
                                  </p:childTnLst>
                                </p:cTn>
                              </p:par>
                            </p:childTnLst>
                          </p:cTn>
                        </p:par>
                        <p:par>
                          <p:cTn id="88" fill="hold" nodeType="afterGroup">
                            <p:stCondLst>
                              <p:cond delay="10000"/>
                            </p:stCondLst>
                            <p:childTnLst>
                              <p:par>
                                <p:cTn id="89" presetID="31" presetClass="entr" presetSubtype="0" fill="remove" nodeType="afterEffect">
                                  <p:stCondLst>
                                    <p:cond delay="0"/>
                                  </p:stCondLst>
                                  <p:iterate type="lt">
                                    <p:tmPct val="5000"/>
                                  </p:iterate>
                                  <p:childTnLst>
                                    <p:set>
                                      <p:cBhvr>
                                        <p:cTn id="90" dur="1" fill="hold">
                                          <p:stCondLst>
                                            <p:cond delay="0"/>
                                          </p:stCondLst>
                                        </p:cTn>
                                        <p:tgtEl>
                                          <p:spTgt spid="4"/>
                                        </p:tgtEl>
                                        <p:attrNameLst>
                                          <p:attrName>style.visibility</p:attrName>
                                        </p:attrNameLst>
                                      </p:cBhvr>
                                      <p:to>
                                        <p:strVal val="visible"/>
                                      </p:to>
                                    </p:set>
                                    <p:anim calcmode="lin" valueType="num">
                                      <p:cBhvr>
                                        <p:cTn id="91" dur="1000" fill="hold"/>
                                        <p:tgtEl>
                                          <p:spTgt spid="4"/>
                                        </p:tgtEl>
                                        <p:attrNameLst>
                                          <p:attrName>ppt_w</p:attrName>
                                        </p:attrNameLst>
                                      </p:cBhvr>
                                      <p:tavLst>
                                        <p:tav tm="0">
                                          <p:val>
                                            <p:fltVal val="0"/>
                                          </p:val>
                                        </p:tav>
                                        <p:tav tm="100000">
                                          <p:val>
                                            <p:strVal val="#ppt_w"/>
                                          </p:val>
                                        </p:tav>
                                      </p:tavLst>
                                    </p:anim>
                                    <p:anim calcmode="lin" valueType="num">
                                      <p:cBhvr>
                                        <p:cTn id="92" dur="1000" fill="hold"/>
                                        <p:tgtEl>
                                          <p:spTgt spid="4"/>
                                        </p:tgtEl>
                                        <p:attrNameLst>
                                          <p:attrName>ppt_h</p:attrName>
                                        </p:attrNameLst>
                                      </p:cBhvr>
                                      <p:tavLst>
                                        <p:tav tm="0">
                                          <p:val>
                                            <p:fltVal val="0"/>
                                          </p:val>
                                        </p:tav>
                                        <p:tav tm="100000">
                                          <p:val>
                                            <p:strVal val="#ppt_h"/>
                                          </p:val>
                                        </p:tav>
                                      </p:tavLst>
                                    </p:anim>
                                    <p:anim calcmode="lin" valueType="num">
                                      <p:cBhvr>
                                        <p:cTn id="93" dur="1000" fill="hold"/>
                                        <p:tgtEl>
                                          <p:spTgt spid="4"/>
                                        </p:tgtEl>
                                        <p:attrNameLst>
                                          <p:attrName>style.rotation</p:attrName>
                                        </p:attrNameLst>
                                      </p:cBhvr>
                                      <p:tavLst>
                                        <p:tav tm="0">
                                          <p:val>
                                            <p:fltVal val="90"/>
                                          </p:val>
                                        </p:tav>
                                        <p:tav tm="100000">
                                          <p:val>
                                            <p:fltVal val="0"/>
                                          </p:val>
                                        </p:tav>
                                      </p:tavLst>
                                    </p:anim>
                                    <p:animEffect transition="in" filter="fade">
                                      <p:cBhvr>
                                        <p:cTn id="94" dur="1000"/>
                                        <p:tgtEl>
                                          <p:spTgt spid="4"/>
                                        </p:tgtEl>
                                      </p:cBhvr>
                                    </p:animEffect>
                                  </p:childTnLst>
                                  <p:subTnLst>
                                    <p:set>
                                      <p:cBhvr override="childStyle">
                                        <p:cTn dur="1" fill="hold" display="0" masterRel="sameClick" afterEffect="1">
                                          <p:stCondLst>
                                            <p:cond evt="end" delay="0">
                                              <p:tn val="89"/>
                                            </p:cond>
                                          </p:stCondLst>
                                        </p:cTn>
                                        <p:tgtEl>
                                          <p:spTgt spid="4"/>
                                        </p:tgtEl>
                                        <p:attrNameLst>
                                          <p:attrName>style.visibility</p:attrName>
                                        </p:attrNameLst>
                                      </p:cBhvr>
                                      <p:to>
                                        <p:strVal val="hidden"/>
                                      </p:to>
                                    </p:set>
                                  </p:subTnLst>
                                </p:cTn>
                              </p:par>
                            </p:childTnLst>
                          </p:cTn>
                        </p:par>
                        <p:par>
                          <p:cTn id="95" fill="hold" nodeType="afterGroup">
                            <p:stCondLst>
                              <p:cond delay="11000"/>
                            </p:stCondLst>
                            <p:childTnLst>
                              <p:par>
                                <p:cTn id="96" presetID="31" presetClass="entr" presetSubtype="0" fill="hold" nodeType="afterEffect">
                                  <p:stCondLst>
                                    <p:cond delay="0"/>
                                  </p:stCondLst>
                                  <p:iterate type="lt">
                                    <p:tmPct val="5000"/>
                                  </p:iterate>
                                  <p:childTnLst>
                                    <p:set>
                                      <p:cBhvr>
                                        <p:cTn id="97" dur="1" fill="hold">
                                          <p:stCondLst>
                                            <p:cond delay="0"/>
                                          </p:stCondLst>
                                        </p:cTn>
                                        <p:tgtEl>
                                          <p:spTgt spid="3"/>
                                        </p:tgtEl>
                                        <p:attrNameLst>
                                          <p:attrName>style.visibility</p:attrName>
                                        </p:attrNameLst>
                                      </p:cBhvr>
                                      <p:to>
                                        <p:strVal val="visible"/>
                                      </p:to>
                                    </p:set>
                                    <p:anim calcmode="lin" valueType="num">
                                      <p:cBhvr>
                                        <p:cTn id="98" dur="1000" fill="hold"/>
                                        <p:tgtEl>
                                          <p:spTgt spid="3"/>
                                        </p:tgtEl>
                                        <p:attrNameLst>
                                          <p:attrName>ppt_w</p:attrName>
                                        </p:attrNameLst>
                                      </p:cBhvr>
                                      <p:tavLst>
                                        <p:tav tm="0">
                                          <p:val>
                                            <p:fltVal val="0"/>
                                          </p:val>
                                        </p:tav>
                                        <p:tav tm="100000">
                                          <p:val>
                                            <p:strVal val="#ppt_w"/>
                                          </p:val>
                                        </p:tav>
                                      </p:tavLst>
                                    </p:anim>
                                    <p:anim calcmode="lin" valueType="num">
                                      <p:cBhvr>
                                        <p:cTn id="99" dur="1000" fill="hold"/>
                                        <p:tgtEl>
                                          <p:spTgt spid="3"/>
                                        </p:tgtEl>
                                        <p:attrNameLst>
                                          <p:attrName>ppt_h</p:attrName>
                                        </p:attrNameLst>
                                      </p:cBhvr>
                                      <p:tavLst>
                                        <p:tav tm="0">
                                          <p:val>
                                            <p:fltVal val="0"/>
                                          </p:val>
                                        </p:tav>
                                        <p:tav tm="100000">
                                          <p:val>
                                            <p:strVal val="#ppt_h"/>
                                          </p:val>
                                        </p:tav>
                                      </p:tavLst>
                                    </p:anim>
                                    <p:anim calcmode="lin" valueType="num">
                                      <p:cBhvr>
                                        <p:cTn id="100" dur="1000" fill="hold"/>
                                        <p:tgtEl>
                                          <p:spTgt spid="3"/>
                                        </p:tgtEl>
                                        <p:attrNameLst>
                                          <p:attrName>style.rotation</p:attrName>
                                        </p:attrNameLst>
                                      </p:cBhvr>
                                      <p:tavLst>
                                        <p:tav tm="0">
                                          <p:val>
                                            <p:fltVal val="90"/>
                                          </p:val>
                                        </p:tav>
                                        <p:tav tm="100000">
                                          <p:val>
                                            <p:fltVal val="0"/>
                                          </p:val>
                                        </p:tav>
                                      </p:tavLst>
                                    </p:anim>
                                    <p:animEffect transition="in" filter="fade">
                                      <p:cBhvr>
                                        <p:cTn id="101" dur="1000"/>
                                        <p:tgtEl>
                                          <p:spTgt spid="3"/>
                                        </p:tgtEl>
                                      </p:cBhvr>
                                    </p:animEffect>
                                  </p:childTnLst>
                                  <p:subTnLst>
                                    <p:set>
                                      <p:cBhvr override="childStyle">
                                        <p:cTn dur="1" fill="hold" display="0" masterRel="sameClick" afterEffect="1">
                                          <p:stCondLst>
                                            <p:cond evt="end" delay="0">
                                              <p:tn val="96"/>
                                            </p:cond>
                                          </p:stCondLst>
                                        </p:cTn>
                                        <p:tgtEl>
                                          <p:spTgt spid="3"/>
                                        </p:tgtEl>
                                        <p:attrNameLst>
                                          <p:attrName>style.visibility</p:attrName>
                                        </p:attrNameLst>
                                      </p:cBhvr>
                                      <p:to>
                                        <p:strVal val="hidden"/>
                                      </p:to>
                                    </p:set>
                                  </p:subTnLst>
                                </p:cTn>
                              </p:par>
                            </p:childTnLst>
                          </p:cTn>
                        </p:par>
                        <p:par>
                          <p:cTn id="102" fill="hold" nodeType="afterGroup">
                            <p:stCondLst>
                              <p:cond delay="12000"/>
                            </p:stCondLst>
                            <p:childTnLst>
                              <p:par>
                                <p:cTn id="103" presetID="31" presetClass="entr" presetSubtype="0" fill="hold" nodeType="afterEffect">
                                  <p:stCondLst>
                                    <p:cond delay="0"/>
                                  </p:stCondLst>
                                  <p:iterate type="lt">
                                    <p:tmPct val="5000"/>
                                  </p:iterate>
                                  <p:childTnLst>
                                    <p:set>
                                      <p:cBhvr>
                                        <p:cTn id="104" dur="1" fill="hold">
                                          <p:stCondLst>
                                            <p:cond delay="0"/>
                                          </p:stCondLst>
                                        </p:cTn>
                                        <p:tgtEl>
                                          <p:spTgt spid="2"/>
                                        </p:tgtEl>
                                        <p:attrNameLst>
                                          <p:attrName>style.visibility</p:attrName>
                                        </p:attrNameLst>
                                      </p:cBhvr>
                                      <p:to>
                                        <p:strVal val="visible"/>
                                      </p:to>
                                    </p:set>
                                    <p:anim calcmode="lin" valueType="num">
                                      <p:cBhvr>
                                        <p:cTn id="105" dur="1000" fill="hold"/>
                                        <p:tgtEl>
                                          <p:spTgt spid="2"/>
                                        </p:tgtEl>
                                        <p:attrNameLst>
                                          <p:attrName>ppt_w</p:attrName>
                                        </p:attrNameLst>
                                      </p:cBhvr>
                                      <p:tavLst>
                                        <p:tav tm="0">
                                          <p:val>
                                            <p:fltVal val="0"/>
                                          </p:val>
                                        </p:tav>
                                        <p:tav tm="100000">
                                          <p:val>
                                            <p:strVal val="#ppt_w"/>
                                          </p:val>
                                        </p:tav>
                                      </p:tavLst>
                                    </p:anim>
                                    <p:anim calcmode="lin" valueType="num">
                                      <p:cBhvr>
                                        <p:cTn id="106" dur="1000" fill="hold"/>
                                        <p:tgtEl>
                                          <p:spTgt spid="2"/>
                                        </p:tgtEl>
                                        <p:attrNameLst>
                                          <p:attrName>ppt_h</p:attrName>
                                        </p:attrNameLst>
                                      </p:cBhvr>
                                      <p:tavLst>
                                        <p:tav tm="0">
                                          <p:val>
                                            <p:fltVal val="0"/>
                                          </p:val>
                                        </p:tav>
                                        <p:tav tm="100000">
                                          <p:val>
                                            <p:strVal val="#ppt_h"/>
                                          </p:val>
                                        </p:tav>
                                      </p:tavLst>
                                    </p:anim>
                                    <p:anim calcmode="lin" valueType="num">
                                      <p:cBhvr>
                                        <p:cTn id="107" dur="1000" fill="hold"/>
                                        <p:tgtEl>
                                          <p:spTgt spid="2"/>
                                        </p:tgtEl>
                                        <p:attrNameLst>
                                          <p:attrName>style.rotation</p:attrName>
                                        </p:attrNameLst>
                                      </p:cBhvr>
                                      <p:tavLst>
                                        <p:tav tm="0">
                                          <p:val>
                                            <p:fltVal val="90"/>
                                          </p:val>
                                        </p:tav>
                                        <p:tav tm="100000">
                                          <p:val>
                                            <p:fltVal val="0"/>
                                          </p:val>
                                        </p:tav>
                                      </p:tavLst>
                                    </p:anim>
                                    <p:animEffect transition="in" filter="fade">
                                      <p:cBhvr>
                                        <p:cTn id="108" dur="1000"/>
                                        <p:tgtEl>
                                          <p:spTgt spid="2"/>
                                        </p:tgtEl>
                                      </p:cBhvr>
                                    </p:animEffect>
                                  </p:childTnLst>
                                  <p:subTnLst>
                                    <p:set>
                                      <p:cBhvr override="childStyle">
                                        <p:cTn dur="1" fill="hold" display="0" masterRel="sameClick" afterEffect="1">
                                          <p:stCondLst>
                                            <p:cond evt="end" delay="0">
                                              <p:tn val="103"/>
                                            </p:cond>
                                          </p:stCondLst>
                                        </p:cTn>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nimBg="1"/>
      <p:bldP spid="104451" grpId="0" animBg="1"/>
      <p:bldP spid="104452" grpId="0" animBg="1"/>
      <p:bldP spid="104453" grpId="0" animBg="1"/>
      <p:bldP spid="104454" grpId="0" animBg="1"/>
      <p:bldP spid="104455" grpId="0" animBg="1"/>
      <p:bldP spid="104456" grpId="0" animBg="1"/>
      <p:bldP spid="104457" grpId="0" animBg="1"/>
      <p:bldP spid="104458" grpId="0" animBg="1"/>
      <p:bldP spid="104459" grpId="0" animBg="1"/>
      <p:bldP spid="104460" grpId="0" animBg="1"/>
      <p:bldP spid="104461" grpId="0" animBg="1"/>
      <p:bldP spid="104462" grpId="0" animBg="1"/>
      <p:bldP spid="10446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fa-IR" altLang="fa-IR" b="1" dirty="0" smtClean="0">
                <a:cs typeface="B Titr" pitchFamily="2" charset="-78"/>
              </a:rPr>
              <a:t>اهداف تحقیق</a:t>
            </a:r>
            <a:endParaRPr lang="en-US" altLang="fa-IR" b="1" dirty="0" smtClean="0">
              <a:cs typeface="B Titr" pitchFamily="2" charset="-78"/>
            </a:endParaRPr>
          </a:p>
        </p:txBody>
      </p:sp>
      <p:sp>
        <p:nvSpPr>
          <p:cNvPr id="11267" name="Content Placeholder 2"/>
          <p:cNvSpPr>
            <a:spLocks noGrp="1"/>
          </p:cNvSpPr>
          <p:nvPr>
            <p:ph idx="1"/>
          </p:nvPr>
        </p:nvSpPr>
        <p:spPr/>
        <p:txBody>
          <a:bodyPr/>
          <a:lstStyle/>
          <a:p>
            <a:r>
              <a:rPr lang="fa-IR" altLang="fa-IR" b="1" dirty="0" smtClean="0">
                <a:cs typeface="B Nazanin" pitchFamily="2" charset="-78"/>
              </a:rPr>
              <a:t>هدف کلی: </a:t>
            </a:r>
            <a:r>
              <a:rPr lang="fa-IR" altLang="fa-IR" dirty="0" smtClean="0">
                <a:cs typeface="B Nazanin" pitchFamily="2" charset="-78"/>
              </a:rPr>
              <a:t>هدفی است که محقق در نتیجه انجام این تحقیق می خواهد به آن برسد. هدف کلی همان شکل خبری عنوان مطالعه است.</a:t>
            </a:r>
          </a:p>
          <a:p>
            <a:r>
              <a:rPr lang="fa-IR" altLang="fa-IR" b="1" dirty="0" smtClean="0">
                <a:cs typeface="B Nazanin" pitchFamily="2" charset="-78"/>
              </a:rPr>
              <a:t>اهداف اختصاصی:</a:t>
            </a:r>
            <a:r>
              <a:rPr lang="fa-IR" altLang="fa-IR" dirty="0" smtClean="0">
                <a:cs typeface="B Nazanin" pitchFamily="2" charset="-78"/>
              </a:rPr>
              <a:t> از آنجا که سنجش میزان دستیابی به هدف کلی ارائه شده در یک تحقیق امکانپذیر نیست، آن را به چند هدف فرعی تقسیم می کنند.</a:t>
            </a:r>
          </a:p>
          <a:p>
            <a:r>
              <a:rPr lang="fa-IR" altLang="fa-IR" dirty="0" smtClean="0">
                <a:cs typeface="B Nazanin" pitchFamily="2" charset="-78"/>
              </a:rPr>
              <a:t>بدیهی است در نتیجه تحقق اهداف فرعی یک تحقیق هدف کلی یک تحقیق عملی می شود. </a:t>
            </a:r>
          </a:p>
          <a:p>
            <a:r>
              <a:rPr lang="fa-IR" altLang="fa-IR" b="1" dirty="0" smtClean="0">
                <a:cs typeface="B Nazanin" pitchFamily="2" charset="-78"/>
              </a:rPr>
              <a:t>هدف کاربردی: </a:t>
            </a:r>
            <a:r>
              <a:rPr lang="fa-IR" altLang="fa-IR" dirty="0" smtClean="0">
                <a:cs typeface="B Nazanin" pitchFamily="2" charset="-78"/>
              </a:rPr>
              <a:t>حاصل تحقيق منجر به آن خواهد شد و ساختار مشخصي ندارد . </a:t>
            </a:r>
            <a:endParaRPr lang="en-US" altLang="fa-IR" dirty="0" smtClean="0">
              <a:cs typeface="B Nazanin" pitchFamily="2" charset="-78"/>
            </a:endParaRPr>
          </a:p>
          <a:p>
            <a:endParaRPr lang="en-US" altLang="fa-IR" dirty="0" smtClean="0">
              <a:cs typeface="B Nazanin" pitchFamily="2" charset="-78"/>
            </a:endParaRPr>
          </a:p>
        </p:txBody>
      </p:sp>
    </p:spTree>
    <p:extLst>
      <p:ext uri="{BB962C8B-B14F-4D97-AF65-F5344CB8AC3E}">
        <p14:creationId xmlns:p14="http://schemas.microsoft.com/office/powerpoint/2010/main" val="581518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391400" cy="5867400"/>
          </a:xfrm>
        </p:spPr>
        <p:txBody>
          <a:bodyPr/>
          <a:lstStyle/>
          <a:p>
            <a:pPr>
              <a:defRPr/>
            </a:pPr>
            <a:r>
              <a:rPr lang="fa-IR" dirty="0" smtClean="0">
                <a:cs typeface="B Nazanin" pitchFamily="2" charset="-78"/>
              </a:rPr>
              <a:t>نكته : چند ويژگي اساسي را بايد در مورد اهداف اختصاصی تحقيق در نظر داشت :</a:t>
            </a:r>
          </a:p>
          <a:p>
            <a:pPr>
              <a:defRPr/>
            </a:pPr>
            <a:endParaRPr lang="fa-IR" dirty="0" smtClean="0">
              <a:cs typeface="B Nazanin" pitchFamily="2" charset="-78"/>
            </a:endParaRPr>
          </a:p>
          <a:p>
            <a:pPr lvl="1">
              <a:defRPr/>
            </a:pPr>
            <a:r>
              <a:rPr lang="fa-IR" dirty="0" smtClean="0">
                <a:ea typeface="+mn-ea"/>
                <a:cs typeface="B Nazanin" pitchFamily="2" charset="-78"/>
              </a:rPr>
              <a:t>صراحت : اهداف اختصاصی بايد به طور مشخص، روشن و صريح عنوان گردند .</a:t>
            </a:r>
          </a:p>
          <a:p>
            <a:pPr lvl="1">
              <a:defRPr/>
            </a:pPr>
            <a:r>
              <a:rPr lang="fa-IR" dirty="0" smtClean="0">
                <a:ea typeface="+mn-ea"/>
                <a:cs typeface="B Nazanin" pitchFamily="2" charset="-78"/>
              </a:rPr>
              <a:t>ايجاز(خلاصه كردن): هدف اختصاصی یک تحقيق بايد در حدود يك سطر مطرح شود .</a:t>
            </a:r>
          </a:p>
          <a:p>
            <a:pPr lvl="1">
              <a:defRPr/>
            </a:pPr>
            <a:r>
              <a:rPr lang="fa-IR" dirty="0" smtClean="0">
                <a:ea typeface="+mn-ea"/>
                <a:cs typeface="B Nazanin" pitchFamily="2" charset="-78"/>
              </a:rPr>
              <a:t>عدم تناقض : اهداف اختصاصی تحقيق بايد با يكديگر سازگار باشند و در كل نيز مجموعه اي منتظم و بهم پيوسته فراهم آورد .</a:t>
            </a:r>
          </a:p>
          <a:p>
            <a:pPr lvl="1">
              <a:defRPr/>
            </a:pPr>
            <a:r>
              <a:rPr lang="fa-IR" dirty="0" smtClean="0">
                <a:ea typeface="+mn-ea"/>
                <a:cs typeface="B Nazanin" pitchFamily="2" charset="-78"/>
              </a:rPr>
              <a:t>تعداد مناسب : تعداد اهداف یک تحقيق بايد در حد اعتبار، زمان، نيروي انساني و ساير امكانات باشد .</a:t>
            </a:r>
          </a:p>
          <a:p>
            <a:pPr lvl="1">
              <a:defRPr/>
            </a:pPr>
            <a:r>
              <a:rPr lang="fa-IR" dirty="0" smtClean="0">
                <a:ea typeface="+mn-ea"/>
                <a:cs typeface="B Nazanin" pitchFamily="2" charset="-78"/>
              </a:rPr>
              <a:t>تحقق پذيري : اهداف يك تحقيق بايد </a:t>
            </a:r>
            <a:r>
              <a:rPr lang="fa-IR" sz="2400" dirty="0" smtClean="0">
                <a:cs typeface="B Nazanin" pitchFamily="2" charset="-78"/>
              </a:rPr>
              <a:t>عملي و </a:t>
            </a:r>
            <a:r>
              <a:rPr lang="fa-IR" dirty="0" smtClean="0">
                <a:ea typeface="+mn-ea"/>
                <a:cs typeface="B Nazanin" pitchFamily="2" charset="-78"/>
              </a:rPr>
              <a:t>قابل دستیابی باشند .</a:t>
            </a:r>
            <a:endParaRPr lang="en-US" dirty="0">
              <a:cs typeface="B Nazanin" pitchFamily="2" charset="-78"/>
            </a:endParaRPr>
          </a:p>
        </p:txBody>
      </p:sp>
    </p:spTree>
    <p:extLst>
      <p:ext uri="{BB962C8B-B14F-4D97-AF65-F5344CB8AC3E}">
        <p14:creationId xmlns:p14="http://schemas.microsoft.com/office/powerpoint/2010/main" val="450877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a:r>
              <a:rPr lang="fa-IR" altLang="fa-IR" b="1" dirty="0" smtClean="0">
                <a:cs typeface="B Nazanin" pitchFamily="2" charset="-78"/>
              </a:rPr>
              <a:t>فرضیه:</a:t>
            </a:r>
            <a:endParaRPr lang="en-US" altLang="fa-IR" b="1" dirty="0" smtClean="0"/>
          </a:p>
        </p:txBody>
      </p:sp>
      <p:sp>
        <p:nvSpPr>
          <p:cNvPr id="13315" name="Content Placeholder 2"/>
          <p:cNvSpPr>
            <a:spLocks noGrp="1"/>
          </p:cNvSpPr>
          <p:nvPr>
            <p:ph idx="1"/>
          </p:nvPr>
        </p:nvSpPr>
        <p:spPr>
          <a:xfrm>
            <a:off x="228600" y="1600200"/>
            <a:ext cx="8001000" cy="4525963"/>
          </a:xfrm>
        </p:spPr>
        <p:txBody>
          <a:bodyPr>
            <a:normAutofit fontScale="92500" lnSpcReduction="10000"/>
          </a:bodyPr>
          <a:lstStyle/>
          <a:p>
            <a:pPr>
              <a:lnSpc>
                <a:spcPct val="150000"/>
              </a:lnSpc>
            </a:pPr>
            <a:r>
              <a:rPr lang="fa-IR" altLang="fa-IR" sz="2800" dirty="0" smtClean="0">
                <a:cs typeface="B Nazanin" pitchFamily="2" charset="-78"/>
              </a:rPr>
              <a:t>یک عبارت رسمی است که نتایج تحقیق را پیش بینی می کند. </a:t>
            </a:r>
          </a:p>
          <a:p>
            <a:pPr>
              <a:lnSpc>
                <a:spcPct val="150000"/>
              </a:lnSpc>
            </a:pPr>
            <a:r>
              <a:rPr lang="fa-IR" altLang="fa-IR" sz="2800" dirty="0" smtClean="0">
                <a:cs typeface="B Nazanin" pitchFamily="2" charset="-78"/>
              </a:rPr>
              <a:t>فرضیه حدس آموزشی یک محقق است که نتایج تحقیق را پیش بینی می کند. </a:t>
            </a:r>
          </a:p>
          <a:p>
            <a:pPr>
              <a:lnSpc>
                <a:spcPct val="150000"/>
              </a:lnSpc>
            </a:pPr>
            <a:r>
              <a:rPr lang="fa-IR" altLang="fa-IR" sz="2800" dirty="0" smtClean="0">
                <a:cs typeface="B Nazanin" pitchFamily="2" charset="-78"/>
              </a:rPr>
              <a:t>جملات یا عبارات بی طرفانه ای هستند که به منظور کمک به طراحی و هدایت یک تحقیق تدوین می شوند؛ </a:t>
            </a:r>
          </a:p>
          <a:p>
            <a:pPr>
              <a:lnSpc>
                <a:spcPct val="150000"/>
              </a:lnSpc>
            </a:pPr>
            <a:r>
              <a:rPr lang="fa-IR" altLang="fa-IR" sz="2800" dirty="0" smtClean="0">
                <a:cs typeface="B Nazanin" pitchFamily="2" charset="-78"/>
              </a:rPr>
              <a:t>همیشه در پاسخ به هدف و یا سوالات تحقیق ارائه می شوند؛</a:t>
            </a:r>
          </a:p>
          <a:p>
            <a:pPr>
              <a:lnSpc>
                <a:spcPct val="150000"/>
              </a:lnSpc>
            </a:pPr>
            <a:r>
              <a:rPr lang="fa-IR" altLang="fa-IR" sz="2800" dirty="0" smtClean="0">
                <a:cs typeface="B Nazanin" pitchFamily="2" charset="-78"/>
              </a:rPr>
              <a:t>شکل قابل آزمایش اهداف و سوالات تحقیق می باشند. </a:t>
            </a:r>
          </a:p>
          <a:p>
            <a:pPr>
              <a:lnSpc>
                <a:spcPct val="150000"/>
              </a:lnSpc>
            </a:pPr>
            <a:endParaRPr lang="fa-IR" altLang="fa-IR" sz="2800" dirty="0" smtClean="0">
              <a:cs typeface="B Nazanin" pitchFamily="2" charset="-78"/>
            </a:endParaRPr>
          </a:p>
        </p:txBody>
      </p:sp>
    </p:spTree>
    <p:extLst>
      <p:ext uri="{BB962C8B-B14F-4D97-AF65-F5344CB8AC3E}">
        <p14:creationId xmlns:p14="http://schemas.microsoft.com/office/powerpoint/2010/main" val="20592715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04800" y="1524000"/>
            <a:ext cx="7772400" cy="4953000"/>
          </a:xfrm>
        </p:spPr>
        <p:txBody>
          <a:bodyPr/>
          <a:lstStyle/>
          <a:p>
            <a:pPr>
              <a:lnSpc>
                <a:spcPct val="300000"/>
              </a:lnSpc>
            </a:pPr>
            <a:r>
              <a:rPr lang="fa-IR" altLang="fa-IR" dirty="0" smtClean="0">
                <a:cs typeface="B Nazanin" pitchFamily="2" charset="-78"/>
              </a:rPr>
              <a:t>از میان تحقیقات کمی فقط مطالعاتی به فرضیه نیاز دارند که مستلزم مقایسه می باشند. </a:t>
            </a:r>
            <a:r>
              <a:rPr lang="fa-IR" altLang="fa-IR" dirty="0">
                <a:cs typeface="B Nazanin" pitchFamily="2" charset="-78"/>
              </a:rPr>
              <a:t>فرضیات می توانند جهت دار یا بی جهت باشند. </a:t>
            </a:r>
          </a:p>
          <a:p>
            <a:pPr>
              <a:lnSpc>
                <a:spcPct val="300000"/>
              </a:lnSpc>
            </a:pPr>
            <a:endParaRPr lang="fa-IR" altLang="fa-IR" dirty="0" smtClean="0">
              <a:cs typeface="B Nazanin" pitchFamily="2" charset="-78"/>
            </a:endParaRPr>
          </a:p>
          <a:p>
            <a:pPr>
              <a:lnSpc>
                <a:spcPct val="300000"/>
              </a:lnSpc>
            </a:pPr>
            <a:r>
              <a:rPr lang="fa-IR" altLang="fa-IR" dirty="0" smtClean="0">
                <a:cs typeface="B Nazanin" pitchFamily="2" charset="-78"/>
              </a:rPr>
              <a:t>در یک مطالعه توصیفی سوالات پژوهش جایگزین فرضیات می شوند.</a:t>
            </a:r>
            <a:endParaRPr lang="en-US" altLang="fa-IR" dirty="0" smtClean="0">
              <a:cs typeface="B Nazanin" pitchFamily="2" charset="-78"/>
            </a:endParaRPr>
          </a:p>
          <a:p>
            <a:endParaRPr lang="en-US" altLang="fa-IR" dirty="0" smtClean="0">
              <a:cs typeface="B Nazanin" pitchFamily="2" charset="-78"/>
            </a:endParaRPr>
          </a:p>
        </p:txBody>
      </p:sp>
    </p:spTree>
    <p:extLst>
      <p:ext uri="{BB962C8B-B14F-4D97-AF65-F5344CB8AC3E}">
        <p14:creationId xmlns:p14="http://schemas.microsoft.com/office/powerpoint/2010/main" val="1969174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990600"/>
            <a:ext cx="7086600" cy="5135563"/>
          </a:xfrm>
        </p:spPr>
        <p:txBody>
          <a:bodyPr/>
          <a:lstStyle/>
          <a:p>
            <a:pPr>
              <a:lnSpc>
                <a:spcPct val="200000"/>
              </a:lnSpc>
            </a:pPr>
            <a:r>
              <a:rPr lang="fa-IR" altLang="fa-IR" dirty="0" smtClean="0">
                <a:cs typeface="B Nazanin" pitchFamily="2" charset="-78"/>
              </a:rPr>
              <a:t>یک محقق زمانی از فرضیه بی جهت استفاده می کند که هیچ دلیل یا مدرکی برای ایجاد تفاوت بین گروه ها با ارائه یک برنامه آموزشی نداشته باشد. در صورتی که فرضیات جهت دار زمانی استفاده می شوند که محقق دلیل کافی برای وجود تفاوت بین دو برنامه آموزشی دارد.</a:t>
            </a:r>
            <a:endParaRPr lang="en-US" altLang="fa-IR" dirty="0" smtClean="0">
              <a:cs typeface="B Nazanin" pitchFamily="2" charset="-78"/>
            </a:endParaRPr>
          </a:p>
        </p:txBody>
      </p:sp>
    </p:spTree>
    <p:extLst>
      <p:ext uri="{BB962C8B-B14F-4D97-AF65-F5344CB8AC3E}">
        <p14:creationId xmlns:p14="http://schemas.microsoft.com/office/powerpoint/2010/main" val="467714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731838"/>
            <a:ext cx="7467600" cy="5440362"/>
          </a:xfrm>
        </p:spPr>
        <p:txBody>
          <a:bodyPr/>
          <a:lstStyle/>
          <a:p>
            <a:pPr>
              <a:lnSpc>
                <a:spcPct val="250000"/>
              </a:lnSpc>
            </a:pPr>
            <a:r>
              <a:rPr lang="fa-IR" altLang="fa-IR" dirty="0" smtClean="0">
                <a:cs typeface="B Nazanin" pitchFamily="2" charset="-78"/>
              </a:rPr>
              <a:t>پنج خصوصیت زیر را برای یک فرضیه خوب</a:t>
            </a:r>
          </a:p>
          <a:p>
            <a:pPr lvl="1">
              <a:lnSpc>
                <a:spcPct val="250000"/>
              </a:lnSpc>
            </a:pPr>
            <a:r>
              <a:rPr lang="fa-IR" altLang="fa-IR" dirty="0" smtClean="0">
                <a:cs typeface="B Nazanin" pitchFamily="2" charset="-78"/>
              </a:rPr>
              <a:t>به صورت اخباری نوشته شود.</a:t>
            </a:r>
          </a:p>
          <a:p>
            <a:pPr lvl="1">
              <a:lnSpc>
                <a:spcPct val="250000"/>
              </a:lnSpc>
            </a:pPr>
            <a:r>
              <a:rPr lang="fa-IR" altLang="fa-IR" dirty="0" smtClean="0">
                <a:cs typeface="B Nazanin" pitchFamily="2" charset="-78"/>
              </a:rPr>
              <a:t>رابطه بین متغیرها را بیان کند.</a:t>
            </a:r>
          </a:p>
          <a:p>
            <a:pPr lvl="1">
              <a:lnSpc>
                <a:spcPct val="250000"/>
              </a:lnSpc>
            </a:pPr>
            <a:r>
              <a:rPr lang="fa-IR" altLang="fa-IR" dirty="0" smtClean="0">
                <a:cs typeface="B Nazanin" pitchFamily="2" charset="-78"/>
              </a:rPr>
              <a:t>خلاصه و دقیق  باشد.</a:t>
            </a:r>
          </a:p>
          <a:p>
            <a:pPr lvl="1">
              <a:lnSpc>
                <a:spcPct val="250000"/>
              </a:lnSpc>
            </a:pPr>
            <a:r>
              <a:rPr lang="fa-IR" altLang="fa-IR" dirty="0" smtClean="0">
                <a:cs typeface="B Nazanin" pitchFamily="2" charset="-78"/>
              </a:rPr>
              <a:t>قابل آزمایش باشد.</a:t>
            </a:r>
          </a:p>
          <a:p>
            <a:pPr lvl="1"/>
            <a:endParaRPr lang="en-US" altLang="fa-IR" dirty="0" smtClean="0">
              <a:cs typeface="B Nazanin" pitchFamily="2" charset="-78"/>
            </a:endParaRPr>
          </a:p>
        </p:txBody>
      </p:sp>
    </p:spTree>
    <p:extLst>
      <p:ext uri="{BB962C8B-B14F-4D97-AF65-F5344CB8AC3E}">
        <p14:creationId xmlns:p14="http://schemas.microsoft.com/office/powerpoint/2010/main" val="1703133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fa-IR" altLang="fa-IR" b="1" dirty="0" smtClean="0">
                <a:cs typeface="B Nazanin" pitchFamily="2" charset="-78"/>
              </a:rPr>
              <a:t>متغیرها</a:t>
            </a:r>
            <a:endParaRPr lang="en-US" altLang="fa-IR" b="1" dirty="0" smtClean="0">
              <a:cs typeface="B Nazanin" pitchFamily="2" charset="-78"/>
            </a:endParaRPr>
          </a:p>
        </p:txBody>
      </p:sp>
      <p:sp>
        <p:nvSpPr>
          <p:cNvPr id="2" name="Content Placeholder 1"/>
          <p:cNvSpPr>
            <a:spLocks noGrp="1"/>
          </p:cNvSpPr>
          <p:nvPr>
            <p:ph idx="1"/>
          </p:nvPr>
        </p:nvSpPr>
        <p:spPr/>
        <p:txBody>
          <a:bodyPr/>
          <a:lstStyle/>
          <a:p>
            <a:endParaRPr lang="fa-I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014538"/>
            <a:ext cx="7229475" cy="282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4116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762000"/>
            <a:ext cx="7315200" cy="5364163"/>
          </a:xfrm>
        </p:spPr>
        <p:txBody>
          <a:bodyPr/>
          <a:lstStyle/>
          <a:p>
            <a:pPr marL="114300" indent="0">
              <a:buNone/>
            </a:pPr>
            <a:endParaRPr lang="fa-IR" altLang="fa-IR" b="1" dirty="0" smtClean="0">
              <a:cs typeface="B Nazanin" pitchFamily="2" charset="-78"/>
            </a:endParaRPr>
          </a:p>
          <a:p>
            <a:pPr marL="114300" indent="0">
              <a:buNone/>
            </a:pPr>
            <a:endParaRPr lang="fa-IR" altLang="fa-IR" b="1" dirty="0">
              <a:cs typeface="B Nazanin" pitchFamily="2" charset="-78"/>
            </a:endParaRPr>
          </a:p>
          <a:p>
            <a:pPr marL="114300" indent="0">
              <a:buNone/>
            </a:pPr>
            <a:endParaRPr lang="fa-IR" altLang="fa-IR" b="1" dirty="0" smtClean="0">
              <a:cs typeface="B Nazanin" pitchFamily="2" charset="-78"/>
            </a:endParaRPr>
          </a:p>
          <a:p>
            <a:r>
              <a:rPr lang="fa-IR" altLang="fa-IR" b="1" dirty="0" smtClean="0">
                <a:cs typeface="B Nazanin" pitchFamily="2" charset="-78"/>
              </a:rPr>
              <a:t>انواع متغیرها:</a:t>
            </a:r>
          </a:p>
          <a:p>
            <a:r>
              <a:rPr lang="fa-IR" altLang="fa-IR" sz="2400" b="1" dirty="0" smtClean="0">
                <a:cs typeface="B Nazanin" panose="00000400000000000000" pitchFamily="2" charset="-78"/>
              </a:rPr>
              <a:t>متغير مستقل يا علت: </a:t>
            </a:r>
            <a:r>
              <a:rPr lang="en-US" altLang="fa-IR" sz="2400" dirty="0" smtClean="0">
                <a:cs typeface="B Nazanin" panose="00000400000000000000" pitchFamily="2" charset="-78"/>
              </a:rPr>
              <a:t> </a:t>
            </a:r>
            <a:r>
              <a:rPr lang="fa-IR" altLang="fa-IR" sz="2400" dirty="0" smtClean="0">
                <a:cs typeface="B Nazanin" panose="00000400000000000000" pitchFamily="2" charset="-78"/>
              </a:rPr>
              <a:t>تغييرات آن تابع تغييرات متغير ديگر نیست.</a:t>
            </a:r>
            <a:endParaRPr lang="en-US" altLang="fa-IR" sz="2400" dirty="0" smtClean="0">
              <a:cs typeface="B Nazanin" panose="00000400000000000000" pitchFamily="2" charset="-78"/>
            </a:endParaRPr>
          </a:p>
          <a:p>
            <a:r>
              <a:rPr lang="fa-IR" altLang="fa-IR" sz="2400" b="1" dirty="0" smtClean="0">
                <a:cs typeface="B Nazanin" panose="00000400000000000000" pitchFamily="2" charset="-78"/>
              </a:rPr>
              <a:t>متغير وابسته يا معلول: </a:t>
            </a:r>
            <a:r>
              <a:rPr lang="fa-IR" altLang="fa-IR" sz="2400" dirty="0" smtClean="0">
                <a:cs typeface="B Nazanin" panose="00000400000000000000" pitchFamily="2" charset="-78"/>
              </a:rPr>
              <a:t>تغييرات آن تابع تغييرات متغير ديگري است.</a:t>
            </a:r>
          </a:p>
          <a:p>
            <a:endParaRPr lang="fa-IR" altLang="fa-IR" dirty="0" smtClean="0">
              <a:cs typeface="B Nazanin" pitchFamily="2" charset="-78"/>
            </a:endParaRPr>
          </a:p>
        </p:txBody>
      </p:sp>
    </p:spTree>
    <p:extLst>
      <p:ext uri="{BB962C8B-B14F-4D97-AF65-F5344CB8AC3E}">
        <p14:creationId xmlns:p14="http://schemas.microsoft.com/office/powerpoint/2010/main" val="2655860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endParaRPr lang="en-US" altLang="fa-IR" smtClean="0"/>
          </a:p>
        </p:txBody>
      </p:sp>
      <p:sp>
        <p:nvSpPr>
          <p:cNvPr id="27651" name="Content Placeholder 2"/>
          <p:cNvSpPr>
            <a:spLocks noGrp="1"/>
          </p:cNvSpPr>
          <p:nvPr>
            <p:ph idx="1"/>
          </p:nvPr>
        </p:nvSpPr>
        <p:spPr/>
        <p:txBody>
          <a:bodyPr/>
          <a:lstStyle/>
          <a:p>
            <a:pPr>
              <a:lnSpc>
                <a:spcPct val="200000"/>
              </a:lnSpc>
            </a:pPr>
            <a:r>
              <a:rPr lang="fa-IR" altLang="fa-IR" dirty="0" smtClean="0">
                <a:cs typeface="B Nazanin" pitchFamily="2" charset="-78"/>
              </a:rPr>
              <a:t>متغير ها را از نظر ماهيت مقاديري (حالت هايي) كه مي پذيرند مي توان به دو دسته تقسيم كرد :</a:t>
            </a:r>
          </a:p>
          <a:p>
            <a:pPr>
              <a:lnSpc>
                <a:spcPct val="200000"/>
              </a:lnSpc>
            </a:pPr>
            <a:r>
              <a:rPr lang="fa-IR" altLang="fa-IR" b="1" dirty="0" smtClean="0">
                <a:cs typeface="B Nazanin" pitchFamily="2" charset="-78"/>
              </a:rPr>
              <a:t>متغير كيفي: </a:t>
            </a:r>
            <a:r>
              <a:rPr lang="fa-IR" altLang="fa-IR" dirty="0" smtClean="0">
                <a:cs typeface="B Nazanin" pitchFamily="2" charset="-78"/>
              </a:rPr>
              <a:t>متغير هاي كيفي را متغير هاي مقوله اي نيز مي نامند كه حالت هاي گوناگونی را می پذیرند، مانند جنسيت (مرد و زن)، مذهب، شغل و ...</a:t>
            </a:r>
          </a:p>
          <a:p>
            <a:pPr>
              <a:lnSpc>
                <a:spcPct val="200000"/>
              </a:lnSpc>
            </a:pPr>
            <a:r>
              <a:rPr lang="fa-IR" altLang="fa-IR" b="1" dirty="0" smtClean="0">
                <a:cs typeface="B Nazanin" pitchFamily="2" charset="-78"/>
              </a:rPr>
              <a:t>متغير كمي: </a:t>
            </a:r>
            <a:r>
              <a:rPr lang="fa-IR" altLang="fa-IR" dirty="0" smtClean="0">
                <a:cs typeface="B Nazanin" pitchFamily="2" charset="-78"/>
              </a:rPr>
              <a:t>متغيرهايي هستند كه براي اندازه گيري آنها مي توان اعداد را به وضعيت آزمودني بر طبق قاعده اي معين منتسب كرد مانند سن، وزن و ... . </a:t>
            </a:r>
            <a:endParaRPr lang="en-US" altLang="fa-IR" dirty="0" smtClean="0">
              <a:cs typeface="B Nazanin" pitchFamily="2" charset="-78"/>
            </a:endParaRPr>
          </a:p>
        </p:txBody>
      </p:sp>
    </p:spTree>
    <p:extLst>
      <p:ext uri="{BB962C8B-B14F-4D97-AF65-F5344CB8AC3E}">
        <p14:creationId xmlns:p14="http://schemas.microsoft.com/office/powerpoint/2010/main" val="94860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altLang="fa-IR" smtClean="0"/>
          </a:p>
        </p:txBody>
      </p:sp>
      <p:sp>
        <p:nvSpPr>
          <p:cNvPr id="28675" name="Content Placeholder 2"/>
          <p:cNvSpPr>
            <a:spLocks noGrp="1"/>
          </p:cNvSpPr>
          <p:nvPr>
            <p:ph idx="1"/>
          </p:nvPr>
        </p:nvSpPr>
        <p:spPr/>
        <p:txBody>
          <a:bodyPr/>
          <a:lstStyle/>
          <a:p>
            <a:r>
              <a:rPr lang="fa-IR" altLang="fa-IR" smtClean="0">
                <a:cs typeface="B Nazanin" pitchFamily="2" charset="-78"/>
              </a:rPr>
              <a:t>متغير های کمی به دو دسته تقسيم مي شوند:</a:t>
            </a:r>
          </a:p>
          <a:p>
            <a:endParaRPr lang="fa-IR" altLang="fa-IR" smtClean="0">
              <a:cs typeface="B Nazanin" pitchFamily="2" charset="-78"/>
            </a:endParaRPr>
          </a:p>
          <a:p>
            <a:pPr lvl="1"/>
            <a:r>
              <a:rPr lang="fa-IR" altLang="fa-IR" b="1" smtClean="0">
                <a:cs typeface="B Nazanin" pitchFamily="2" charset="-78"/>
              </a:rPr>
              <a:t>متغير كمي پيوسته: </a:t>
            </a:r>
            <a:r>
              <a:rPr lang="fa-IR" altLang="fa-IR" smtClean="0">
                <a:cs typeface="B Nazanin" pitchFamily="2" charset="-78"/>
              </a:rPr>
              <a:t>متغيري است كه بين دو مقدار متوالي آن، مقادير بي شماري وجود دارد مانند بهره هوشي، قد و وزن.</a:t>
            </a:r>
          </a:p>
          <a:p>
            <a:pPr lvl="1"/>
            <a:endParaRPr lang="fa-IR" altLang="fa-IR" smtClean="0">
              <a:cs typeface="B Nazanin" pitchFamily="2" charset="-78"/>
            </a:endParaRPr>
          </a:p>
          <a:p>
            <a:pPr lvl="1"/>
            <a:r>
              <a:rPr lang="fa-IR" altLang="fa-IR" b="1" smtClean="0">
                <a:cs typeface="B Nazanin" pitchFamily="2" charset="-78"/>
              </a:rPr>
              <a:t>متغير كمي گسسته:</a:t>
            </a:r>
            <a:r>
              <a:rPr lang="fa-IR" altLang="fa-IR" smtClean="0">
                <a:cs typeface="B Nazanin" pitchFamily="2" charset="-78"/>
              </a:rPr>
              <a:t> متغيري است كه بين هر دو مقدار متوالي آن نمي توان مقادير ديگري را پيدا نمود مانند: تعداد فرزندان .</a:t>
            </a:r>
            <a:endParaRPr lang="en-US" altLang="fa-IR" smtClean="0">
              <a:cs typeface="B Nazanin" pitchFamily="2" charset="-78"/>
            </a:endParaRPr>
          </a:p>
          <a:p>
            <a:endParaRPr lang="en-US" altLang="fa-IR" smtClean="0">
              <a:cs typeface="B Nazanin" pitchFamily="2" charset="-78"/>
            </a:endParaRPr>
          </a:p>
        </p:txBody>
      </p:sp>
    </p:spTree>
    <p:extLst>
      <p:ext uri="{BB962C8B-B14F-4D97-AF65-F5344CB8AC3E}">
        <p14:creationId xmlns:p14="http://schemas.microsoft.com/office/powerpoint/2010/main" val="1708498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447800"/>
            <a:ext cx="7620000" cy="4953000"/>
          </a:xfrm>
        </p:spPr>
        <p:txBody>
          <a:bodyPr>
            <a:normAutofit/>
          </a:bodyPr>
          <a:lstStyle/>
          <a:p>
            <a:pPr marL="114300" indent="0" algn="ctr">
              <a:buNone/>
            </a:pPr>
            <a:r>
              <a:rPr lang="fa-IR" sz="3200" b="1" i="1" dirty="0" smtClean="0">
                <a:solidFill>
                  <a:srgbClr val="FF0000"/>
                </a:solidFill>
                <a:effectLst>
                  <a:outerShdw blurRad="38100" dist="38100" dir="2700000" algn="tl">
                    <a:srgbClr val="000000">
                      <a:alpha val="43137"/>
                    </a:srgbClr>
                  </a:outerShdw>
                </a:effectLst>
                <a:cs typeface="B Nazanin" panose="00000400000000000000" pitchFamily="2" charset="-78"/>
              </a:rPr>
              <a:t>آموزش پروپوزال نویسی</a:t>
            </a:r>
          </a:p>
          <a:p>
            <a:pPr marL="114300" indent="0" algn="ctr">
              <a:buNone/>
            </a:pPr>
            <a:endParaRPr lang="fa-IR" sz="3200" b="1" dirty="0">
              <a:solidFill>
                <a:schemeClr val="accent3">
                  <a:lumMod val="50000"/>
                </a:schemeClr>
              </a:solidFill>
              <a:cs typeface="B Nazanin" panose="00000400000000000000" pitchFamily="2" charset="-78"/>
            </a:endParaRPr>
          </a:p>
          <a:p>
            <a:pPr marL="114300" indent="0" algn="ctr">
              <a:buNone/>
            </a:pPr>
            <a:endParaRPr lang="fa-IR" sz="3200" b="1" dirty="0" smtClean="0">
              <a:solidFill>
                <a:schemeClr val="accent3">
                  <a:lumMod val="50000"/>
                </a:schemeClr>
              </a:solidFill>
              <a:cs typeface="B Nazanin" panose="00000400000000000000" pitchFamily="2" charset="-78"/>
            </a:endParaRPr>
          </a:p>
          <a:p>
            <a:pPr marL="114300" indent="0" algn="ctr">
              <a:buNone/>
            </a:pPr>
            <a:r>
              <a:rPr lang="fa-IR" sz="3200" b="1" dirty="0" smtClean="0">
                <a:solidFill>
                  <a:schemeClr val="accent3">
                    <a:lumMod val="50000"/>
                  </a:schemeClr>
                </a:solidFill>
                <a:cs typeface="B Nazanin" panose="00000400000000000000" pitchFamily="2" charset="-78"/>
              </a:rPr>
              <a:t>دکتر مطهر حیدری</a:t>
            </a:r>
          </a:p>
          <a:p>
            <a:pPr marL="114300" indent="0" algn="ctr">
              <a:buNone/>
            </a:pPr>
            <a:r>
              <a:rPr lang="fa-IR" sz="3200" b="1" dirty="0" smtClean="0">
                <a:solidFill>
                  <a:schemeClr val="accent3">
                    <a:lumMod val="50000"/>
                  </a:schemeClr>
                </a:solidFill>
                <a:cs typeface="B Nazanin" panose="00000400000000000000" pitchFamily="2" charset="-78"/>
              </a:rPr>
              <a:t>هیات علمی دانشگاه علوم پزشکی</a:t>
            </a:r>
          </a:p>
          <a:p>
            <a:pPr marL="114300" indent="0" algn="ctr">
              <a:buNone/>
            </a:pPr>
            <a:r>
              <a:rPr lang="fa-IR" sz="3200" b="1" dirty="0" smtClean="0">
                <a:solidFill>
                  <a:schemeClr val="accent3">
                    <a:lumMod val="50000"/>
                  </a:schemeClr>
                </a:solidFill>
                <a:cs typeface="B Nazanin" panose="00000400000000000000" pitchFamily="2" charset="-78"/>
              </a:rPr>
              <a:t>معاون پژوهشی مرکز تحقیقات رشد و نمو کودکان</a:t>
            </a:r>
            <a:endParaRPr lang="fa-IR" sz="3200" b="1" dirty="0">
              <a:solidFill>
                <a:schemeClr val="accent3">
                  <a:lumMod val="50000"/>
                </a:schemeClr>
              </a:solidFill>
              <a:cs typeface="B Nazanin" panose="00000400000000000000" pitchFamily="2" charset="-78"/>
            </a:endParaRPr>
          </a:p>
        </p:txBody>
      </p:sp>
    </p:spTree>
    <p:extLst>
      <p:ext uri="{BB962C8B-B14F-4D97-AF65-F5344CB8AC3E}">
        <p14:creationId xmlns:p14="http://schemas.microsoft.com/office/powerpoint/2010/main" val="3374139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endParaRPr lang="en-US" altLang="fa-IR" smtClean="0"/>
          </a:p>
        </p:txBody>
      </p:sp>
      <p:sp>
        <p:nvSpPr>
          <p:cNvPr id="30723" name="Content Placeholder 2"/>
          <p:cNvSpPr>
            <a:spLocks noGrp="1"/>
          </p:cNvSpPr>
          <p:nvPr>
            <p:ph idx="1"/>
          </p:nvPr>
        </p:nvSpPr>
        <p:spPr/>
        <p:txBody>
          <a:bodyPr/>
          <a:lstStyle/>
          <a:p>
            <a:r>
              <a:rPr lang="fa-IR" altLang="fa-IR" b="1" dirty="0" smtClean="0">
                <a:cs typeface="B Nazanin" pitchFamily="2" charset="-78"/>
              </a:rPr>
              <a:t>متغير کیفی رتبه ای: </a:t>
            </a:r>
            <a:r>
              <a:rPr lang="fa-IR" altLang="fa-IR" dirty="0" smtClean="0">
                <a:cs typeface="B Nazanin" pitchFamily="2" charset="-78"/>
              </a:rPr>
              <a:t>متغيرهاي خاصي هستند كه حالات مختلف آنها هر كدام كمتر يا بيشتر از ديگري است و مي توان آنها را مرتب كرد . مانند:</a:t>
            </a:r>
          </a:p>
          <a:p>
            <a:r>
              <a:rPr lang="fa-IR" altLang="fa-IR" dirty="0" smtClean="0">
                <a:cs typeface="B Nazanin" pitchFamily="2" charset="-78"/>
              </a:rPr>
              <a:t>شدت درد : بدون درد، خفيف، متوسط، شديد</a:t>
            </a:r>
          </a:p>
          <a:p>
            <a:r>
              <a:rPr lang="fa-IR" altLang="fa-IR" dirty="0" smtClean="0">
                <a:cs typeface="B Nazanin" pitchFamily="2" charset="-78"/>
              </a:rPr>
              <a:t>فراواني درد : هرگز، ندرتاً، گاهي، اغلب</a:t>
            </a:r>
          </a:p>
          <a:p>
            <a:r>
              <a:rPr lang="fa-IR" altLang="fa-IR" dirty="0" smtClean="0">
                <a:cs typeface="B Nazanin" pitchFamily="2" charset="-78"/>
              </a:rPr>
              <a:t>هر چند حالتهاي مختلف يك متغير رتبه اي نسبت به هم برتري دارند ، ولي فاصله آنها مقدار مشخصي نيست به عنوان مثال فاصله ندرتاً تا گاهي به اندازه فاصله گاهي تا اغلب نيست .</a:t>
            </a:r>
            <a:endParaRPr lang="en-US" altLang="fa-IR" dirty="0" smtClean="0">
              <a:cs typeface="B Nazanin" pitchFamily="2" charset="-78"/>
            </a:endParaRPr>
          </a:p>
        </p:txBody>
      </p:sp>
    </p:spTree>
    <p:extLst>
      <p:ext uri="{BB962C8B-B14F-4D97-AF65-F5344CB8AC3E}">
        <p14:creationId xmlns:p14="http://schemas.microsoft.com/office/powerpoint/2010/main" val="3799631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altLang="fa-IR" smtClean="0"/>
          </a:p>
        </p:txBody>
      </p:sp>
      <p:sp>
        <p:nvSpPr>
          <p:cNvPr id="23555" name="Content Placeholder 2"/>
          <p:cNvSpPr>
            <a:spLocks noGrp="1"/>
          </p:cNvSpPr>
          <p:nvPr>
            <p:ph idx="1"/>
          </p:nvPr>
        </p:nvSpPr>
        <p:spPr/>
        <p:txBody>
          <a:bodyPr/>
          <a:lstStyle/>
          <a:p>
            <a:r>
              <a:rPr lang="fa-IR" altLang="fa-IR" dirty="0" smtClean="0">
                <a:cs typeface="B Nazanin" pitchFamily="2" charset="-78"/>
              </a:rPr>
              <a:t>سوال:</a:t>
            </a:r>
          </a:p>
          <a:p>
            <a:r>
              <a:rPr lang="fa-IR" altLang="fa-IR" dirty="0" smtClean="0">
                <a:cs typeface="B Nazanin" pitchFamily="2" charset="-78"/>
              </a:rPr>
              <a:t>اثر تکنیک های آرامسازی بر سطوح استرس</a:t>
            </a:r>
          </a:p>
          <a:p>
            <a:endParaRPr lang="fa-IR" altLang="fa-IR" dirty="0" smtClean="0">
              <a:cs typeface="B Nazanin" pitchFamily="2" charset="-78"/>
            </a:endParaRPr>
          </a:p>
          <a:p>
            <a:r>
              <a:rPr lang="fa-IR" altLang="fa-IR" dirty="0" smtClean="0">
                <a:cs typeface="B Nazanin" pitchFamily="2" charset="-78"/>
              </a:rPr>
              <a:t>متغیر مستقل: ؟؟؟</a:t>
            </a:r>
          </a:p>
          <a:p>
            <a:r>
              <a:rPr lang="fa-IR" altLang="fa-IR" dirty="0" smtClean="0">
                <a:cs typeface="B Nazanin" pitchFamily="2" charset="-78"/>
              </a:rPr>
              <a:t>متغیروابسته: ؟؟؟</a:t>
            </a:r>
          </a:p>
          <a:p>
            <a:endParaRPr lang="en-US" altLang="fa-IR" dirty="0" smtClean="0">
              <a:cs typeface="B Nazanin" pitchFamily="2" charset="-78"/>
            </a:endParaRPr>
          </a:p>
        </p:txBody>
      </p:sp>
    </p:spTree>
    <p:extLst>
      <p:ext uri="{BB962C8B-B14F-4D97-AF65-F5344CB8AC3E}">
        <p14:creationId xmlns:p14="http://schemas.microsoft.com/office/powerpoint/2010/main" val="1484018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457200" y="914400"/>
            <a:ext cx="7315200" cy="5211763"/>
          </a:xfrm>
        </p:spPr>
        <p:txBody>
          <a:bodyPr/>
          <a:lstStyle/>
          <a:p>
            <a:r>
              <a:rPr lang="fa-IR" altLang="fa-IR" dirty="0" smtClean="0">
                <a:cs typeface="B Nazanin" pitchFamily="2" charset="-78"/>
              </a:rPr>
              <a:t>آيا مصرف سيگار ايجاد سرطان ريه مي كند يا خير؟ </a:t>
            </a:r>
          </a:p>
          <a:p>
            <a:endParaRPr lang="fa-IR" altLang="fa-IR" dirty="0" smtClean="0">
              <a:cs typeface="B Nazanin" pitchFamily="2" charset="-78"/>
            </a:endParaRPr>
          </a:p>
          <a:p>
            <a:pPr>
              <a:buFontTx/>
              <a:buNone/>
            </a:pPr>
            <a:r>
              <a:rPr lang="fa-IR" altLang="fa-IR" dirty="0" smtClean="0">
                <a:cs typeface="B Nazanin" pitchFamily="2" charset="-78"/>
              </a:rPr>
              <a:t>	مصرف سيگار 			سرطان ريه</a:t>
            </a:r>
          </a:p>
          <a:p>
            <a:endParaRPr lang="fa-IR" altLang="fa-IR" dirty="0" smtClean="0">
              <a:cs typeface="B Nazanin" pitchFamily="2" charset="-78"/>
            </a:endParaRPr>
          </a:p>
          <a:p>
            <a:r>
              <a:rPr lang="fa-IR" altLang="fa-IR" dirty="0" smtClean="0">
                <a:cs typeface="B Nazanin" pitchFamily="2" charset="-78"/>
              </a:rPr>
              <a:t>آيا استرس باعث مصرف سيگار مي شود يا خير ؟</a:t>
            </a:r>
          </a:p>
          <a:p>
            <a:pPr>
              <a:buFontTx/>
              <a:buNone/>
            </a:pPr>
            <a:r>
              <a:rPr lang="fa-IR" altLang="fa-IR" dirty="0" smtClean="0">
                <a:cs typeface="B Nazanin" pitchFamily="2" charset="-78"/>
              </a:rPr>
              <a:t> </a:t>
            </a:r>
          </a:p>
          <a:p>
            <a:pPr>
              <a:buFontTx/>
              <a:buNone/>
            </a:pPr>
            <a:r>
              <a:rPr lang="fa-IR" altLang="fa-IR" dirty="0" smtClean="0">
                <a:cs typeface="B Nazanin" pitchFamily="2" charset="-78"/>
              </a:rPr>
              <a:t>	استرس 				مصرف سيگار</a:t>
            </a:r>
            <a:endParaRPr lang="en-US" altLang="fa-IR" dirty="0" smtClean="0">
              <a:cs typeface="B Nazanin" pitchFamily="2" charset="-78"/>
            </a:endParaRPr>
          </a:p>
        </p:txBody>
      </p:sp>
      <p:sp>
        <p:nvSpPr>
          <p:cNvPr id="24579" name="Left Arrow 3"/>
          <p:cNvSpPr>
            <a:spLocks noChangeArrowheads="1"/>
          </p:cNvSpPr>
          <p:nvPr/>
        </p:nvSpPr>
        <p:spPr bwMode="auto">
          <a:xfrm>
            <a:off x="4387695" y="1664280"/>
            <a:ext cx="977900" cy="484188"/>
          </a:xfrm>
          <a:prstGeom prst="leftArrow">
            <a:avLst>
              <a:gd name="adj1" fmla="val 50000"/>
              <a:gd name="adj2" fmla="val 50024"/>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rtl="1" eaLnBrk="1" fontAlgn="base" hangingPunct="1">
              <a:spcBef>
                <a:spcPct val="0"/>
              </a:spcBef>
              <a:spcAft>
                <a:spcPct val="0"/>
              </a:spcAft>
              <a:buFontTx/>
              <a:buNone/>
            </a:pPr>
            <a:endParaRPr lang="en-US" altLang="fa-IR" sz="1800" smtClean="0">
              <a:solidFill>
                <a:srgbClr val="000000"/>
              </a:solidFill>
            </a:endParaRPr>
          </a:p>
        </p:txBody>
      </p:sp>
      <p:sp>
        <p:nvSpPr>
          <p:cNvPr id="24580" name="Left Arrow 4"/>
          <p:cNvSpPr>
            <a:spLocks noChangeArrowheads="1"/>
          </p:cNvSpPr>
          <p:nvPr/>
        </p:nvSpPr>
        <p:spPr bwMode="auto">
          <a:xfrm>
            <a:off x="4191000" y="3352800"/>
            <a:ext cx="977900" cy="484188"/>
          </a:xfrm>
          <a:prstGeom prst="leftArrow">
            <a:avLst>
              <a:gd name="adj1" fmla="val 50000"/>
              <a:gd name="adj2" fmla="val 50024"/>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rtl="1" eaLnBrk="1" fontAlgn="base" hangingPunct="1">
              <a:spcBef>
                <a:spcPct val="0"/>
              </a:spcBef>
              <a:spcAft>
                <a:spcPct val="0"/>
              </a:spcAft>
              <a:buFontTx/>
              <a:buNone/>
            </a:pPr>
            <a:endParaRPr lang="en-US" altLang="fa-IR" sz="1800" smtClean="0">
              <a:solidFill>
                <a:srgbClr val="000000"/>
              </a:solidFill>
            </a:endParaRPr>
          </a:p>
        </p:txBody>
      </p:sp>
    </p:spTree>
    <p:extLst>
      <p:ext uri="{BB962C8B-B14F-4D97-AF65-F5344CB8AC3E}">
        <p14:creationId xmlns:p14="http://schemas.microsoft.com/office/powerpoint/2010/main" val="1901022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idx="1"/>
          </p:nvPr>
        </p:nvSpPr>
        <p:spPr>
          <a:xfrm>
            <a:off x="1219200" y="457200"/>
            <a:ext cx="7227888" cy="6037263"/>
          </a:xfrm>
        </p:spPr>
        <p:txBody>
          <a:bodyPr/>
          <a:lstStyle/>
          <a:p>
            <a:pPr algn="ctr">
              <a:lnSpc>
                <a:spcPct val="160000"/>
              </a:lnSpc>
              <a:buFontTx/>
              <a:buNone/>
            </a:pPr>
            <a:r>
              <a:rPr lang="fa-IR" altLang="fa-IR" sz="4000" b="1" dirty="0" smtClean="0">
                <a:cs typeface="B Lotus" pitchFamily="2" charset="-78"/>
              </a:rPr>
              <a:t>کنترل متغیر مخدوش کننده </a:t>
            </a:r>
          </a:p>
          <a:p>
            <a:pPr>
              <a:lnSpc>
                <a:spcPct val="160000"/>
              </a:lnSpc>
            </a:pPr>
            <a:r>
              <a:rPr lang="fa-IR" altLang="fa-IR" dirty="0" smtClean="0">
                <a:cs typeface="B Lotus" pitchFamily="2" charset="-78"/>
              </a:rPr>
              <a:t>حذف متغیر مداخله گر یا همانند سازی</a:t>
            </a:r>
          </a:p>
          <a:p>
            <a:pPr>
              <a:lnSpc>
                <a:spcPct val="160000"/>
              </a:lnSpc>
            </a:pPr>
            <a:r>
              <a:rPr lang="fa-IR" altLang="fa-IR" dirty="0" smtClean="0">
                <a:cs typeface="B Lotus" pitchFamily="2" charset="-78"/>
              </a:rPr>
              <a:t>مشابه سازی نمونه ها</a:t>
            </a:r>
          </a:p>
          <a:p>
            <a:pPr>
              <a:lnSpc>
                <a:spcPct val="160000"/>
              </a:lnSpc>
            </a:pPr>
            <a:r>
              <a:rPr lang="fa-IR" altLang="fa-IR" dirty="0" smtClean="0">
                <a:cs typeface="B Lotus" pitchFamily="2" charset="-78"/>
              </a:rPr>
              <a:t>انالیز</a:t>
            </a:r>
            <a:endParaRPr lang="en-US" altLang="fa-IR" dirty="0" smtClean="0">
              <a:cs typeface="B Lotus" pitchFamily="2" charset="-78"/>
            </a:endParaRPr>
          </a:p>
        </p:txBody>
      </p:sp>
    </p:spTree>
    <p:extLst>
      <p:ext uri="{BB962C8B-B14F-4D97-AF65-F5344CB8AC3E}">
        <p14:creationId xmlns:p14="http://schemas.microsoft.com/office/powerpoint/2010/main" val="359958221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9202">
                                            <p:txEl>
                                              <p:pRg st="0" end="0"/>
                                            </p:txEl>
                                          </p:spTgt>
                                        </p:tgtEl>
                                        <p:attrNameLst>
                                          <p:attrName>style.visibility</p:attrName>
                                        </p:attrNameLst>
                                      </p:cBhvr>
                                      <p:to>
                                        <p:strVal val="visible"/>
                                      </p:to>
                                    </p:set>
                                    <p:animEffect transition="in" filter="blinds(horizontal)">
                                      <p:cBhvr>
                                        <p:cTn id="7" dur="500"/>
                                        <p:tgtEl>
                                          <p:spTgt spid="1792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79202">
                                            <p:txEl>
                                              <p:pRg st="1" end="1"/>
                                            </p:txEl>
                                          </p:spTgt>
                                        </p:tgtEl>
                                        <p:attrNameLst>
                                          <p:attrName>style.visibility</p:attrName>
                                        </p:attrNameLst>
                                      </p:cBhvr>
                                      <p:to>
                                        <p:strVal val="visible"/>
                                      </p:to>
                                    </p:set>
                                    <p:animEffect transition="in" filter="blinds(horizontal)">
                                      <p:cBhvr>
                                        <p:cTn id="12" dur="500"/>
                                        <p:tgtEl>
                                          <p:spTgt spid="179202">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79202">
                                            <p:txEl>
                                              <p:pRg st="2" end="2"/>
                                            </p:txEl>
                                          </p:spTgt>
                                        </p:tgtEl>
                                        <p:attrNameLst>
                                          <p:attrName>style.visibility</p:attrName>
                                        </p:attrNameLst>
                                      </p:cBhvr>
                                      <p:to>
                                        <p:strVal val="visible"/>
                                      </p:to>
                                    </p:set>
                                    <p:animEffect transition="in" filter="blinds(horizontal)">
                                      <p:cBhvr>
                                        <p:cTn id="15" dur="500"/>
                                        <p:tgtEl>
                                          <p:spTgt spid="179202">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79202">
                                            <p:txEl>
                                              <p:pRg st="3" end="3"/>
                                            </p:txEl>
                                          </p:spTgt>
                                        </p:tgtEl>
                                        <p:attrNameLst>
                                          <p:attrName>style.visibility</p:attrName>
                                        </p:attrNameLst>
                                      </p:cBhvr>
                                      <p:to>
                                        <p:strVal val="visible"/>
                                      </p:to>
                                    </p:set>
                                    <p:animEffect transition="in" filter="blinds(horizontal)">
                                      <p:cBhvr>
                                        <p:cTn id="18" dur="500"/>
                                        <p:tgtEl>
                                          <p:spTgt spid="1792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title"/>
          </p:nvPr>
        </p:nvSpPr>
        <p:spPr/>
        <p:txBody>
          <a:bodyPr/>
          <a:lstStyle/>
          <a:p>
            <a:pPr eaLnBrk="1" hangingPunct="1"/>
            <a:endParaRPr lang="fa-IR" altLang="fa-IR" smtClean="0"/>
          </a:p>
        </p:txBody>
      </p:sp>
      <p:pic>
        <p:nvPicPr>
          <p:cNvPr id="33795" name="Picture 4" descr="Keshtel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Tree>
    <p:extLst>
      <p:ext uri="{BB962C8B-B14F-4D97-AF65-F5344CB8AC3E}">
        <p14:creationId xmlns:p14="http://schemas.microsoft.com/office/powerpoint/2010/main" val="23425617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fa-IR" altLang="fa-IR" b="1" dirty="0" smtClean="0"/>
              <a:t>روش مطالعه</a:t>
            </a:r>
          </a:p>
        </p:txBody>
      </p:sp>
      <p:sp>
        <p:nvSpPr>
          <p:cNvPr id="34819" name="Content Placeholder 2"/>
          <p:cNvSpPr>
            <a:spLocks noGrp="1"/>
          </p:cNvSpPr>
          <p:nvPr>
            <p:ph idx="1"/>
          </p:nvPr>
        </p:nvSpPr>
        <p:spPr/>
        <p:txBody>
          <a:bodyPr/>
          <a:lstStyle/>
          <a:p>
            <a:r>
              <a:rPr lang="fa-IR" altLang="fa-IR" sz="2400" dirty="0" smtClean="0">
                <a:cs typeface="B Nazanin" panose="00000400000000000000" pitchFamily="2" charset="-78"/>
              </a:rPr>
              <a:t>نوع مطالعه، </a:t>
            </a:r>
          </a:p>
          <a:p>
            <a:r>
              <a:rPr lang="fa-IR" altLang="fa-IR" sz="2400" dirty="0" smtClean="0">
                <a:cs typeface="B Nazanin" panose="00000400000000000000" pitchFamily="2" charset="-78"/>
              </a:rPr>
              <a:t>جمعيت مورد مطالعه، </a:t>
            </a:r>
          </a:p>
          <a:p>
            <a:r>
              <a:rPr lang="fa-IR" altLang="fa-IR" sz="2400" dirty="0" smtClean="0">
                <a:cs typeface="B Nazanin" panose="00000400000000000000" pitchFamily="2" charset="-78"/>
              </a:rPr>
              <a:t>معيارهاي قابل قبول (معيارهاي ورود و خروج از مطالعه)</a:t>
            </a:r>
          </a:p>
          <a:p>
            <a:r>
              <a:rPr lang="fa-IR" altLang="fa-IR" sz="2400" dirty="0" smtClean="0">
                <a:cs typeface="B Nazanin" panose="00000400000000000000" pitchFamily="2" charset="-78"/>
              </a:rPr>
              <a:t>روش نمونه گيري، </a:t>
            </a:r>
          </a:p>
          <a:p>
            <a:r>
              <a:rPr lang="fa-IR" altLang="fa-IR" sz="2400" dirty="0" smtClean="0">
                <a:cs typeface="B Nazanin" panose="00000400000000000000" pitchFamily="2" charset="-78"/>
              </a:rPr>
              <a:t>حجم نمونه و شيوه محاسبه آن، </a:t>
            </a:r>
          </a:p>
          <a:p>
            <a:r>
              <a:rPr lang="fa-IR" altLang="fa-IR" sz="2400" dirty="0" smtClean="0">
                <a:cs typeface="B Nazanin" panose="00000400000000000000" pitchFamily="2" charset="-78"/>
              </a:rPr>
              <a:t>روش و ابزار جمع آوري داده ها و روائی و پایائی آن، </a:t>
            </a:r>
          </a:p>
          <a:p>
            <a:r>
              <a:rPr lang="fa-IR" altLang="fa-IR" sz="2400" dirty="0" smtClean="0">
                <a:cs typeface="B Nazanin" panose="00000400000000000000" pitchFamily="2" charset="-78"/>
              </a:rPr>
              <a:t>شرح مداخله يا تجربه يا تجويز دارو (اين قسمت مخصوص مطالعات تجربي و كارآزمايي است)</a:t>
            </a:r>
          </a:p>
          <a:p>
            <a:r>
              <a:rPr lang="fa-IR" altLang="fa-IR" sz="2400" dirty="0" smtClean="0">
                <a:cs typeface="B Nazanin" panose="00000400000000000000" pitchFamily="2" charset="-78"/>
              </a:rPr>
              <a:t>طرح تجزيه و تحليل اطلاعات،</a:t>
            </a:r>
          </a:p>
        </p:txBody>
      </p:sp>
    </p:spTree>
    <p:extLst>
      <p:ext uri="{BB962C8B-B14F-4D97-AF65-F5344CB8AC3E}">
        <p14:creationId xmlns:p14="http://schemas.microsoft.com/office/powerpoint/2010/main" val="3387119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85800" y="762000"/>
            <a:ext cx="6934200" cy="4285789"/>
          </a:xfrm>
          <a:prstGeom prst="rect">
            <a:avLst/>
          </a:prstGeom>
          <a:noFill/>
          <a:ln w="9525">
            <a:noFill/>
            <a:miter lim="800000"/>
            <a:headEnd/>
            <a:tailEnd/>
          </a:ln>
        </p:spPr>
        <p:txBody>
          <a:bodyPr wrap="square">
            <a:spAutoFit/>
          </a:bodyPr>
          <a:lstStyle/>
          <a:p>
            <a:pPr algn="ctr" rtl="1" fontAlgn="base">
              <a:lnSpc>
                <a:spcPct val="150000"/>
              </a:lnSpc>
              <a:spcBef>
                <a:spcPct val="0"/>
              </a:spcBef>
              <a:spcAft>
                <a:spcPct val="0"/>
              </a:spcAft>
              <a:defRPr/>
            </a:pPr>
            <a:r>
              <a:rPr lang="fa-IR" sz="3600" b="1" dirty="0">
                <a:solidFill>
                  <a:srgbClr val="000000">
                    <a:lumMod val="95000"/>
                    <a:lumOff val="5000"/>
                  </a:srgbClr>
                </a:solidFill>
                <a:cs typeface="B Nazanin" pitchFamily="2" charset="-78"/>
              </a:rPr>
              <a:t>جمع آوری داده ها</a:t>
            </a:r>
          </a:p>
          <a:p>
            <a:pPr algn="ctr" rtl="1" fontAlgn="base">
              <a:lnSpc>
                <a:spcPct val="150000"/>
              </a:lnSpc>
              <a:spcBef>
                <a:spcPct val="0"/>
              </a:spcBef>
              <a:spcAft>
                <a:spcPct val="0"/>
              </a:spcAft>
              <a:defRPr/>
            </a:pPr>
            <a:endParaRPr lang="fa-IR" sz="3600" b="1" dirty="0">
              <a:solidFill>
                <a:srgbClr val="000000">
                  <a:lumMod val="95000"/>
                  <a:lumOff val="5000"/>
                </a:srgbClr>
              </a:solidFill>
              <a:cs typeface="B Nazanin" pitchFamily="2" charset="-78"/>
            </a:endParaRPr>
          </a:p>
          <a:p>
            <a:pPr algn="just" rtl="1" fontAlgn="base">
              <a:lnSpc>
                <a:spcPct val="150000"/>
              </a:lnSpc>
              <a:spcBef>
                <a:spcPct val="0"/>
              </a:spcBef>
              <a:spcAft>
                <a:spcPct val="0"/>
              </a:spcAft>
              <a:defRPr/>
            </a:pPr>
            <a:r>
              <a:rPr lang="fa-IR" sz="2800" dirty="0">
                <a:solidFill>
                  <a:srgbClr val="000000">
                    <a:lumMod val="95000"/>
                    <a:lumOff val="5000"/>
                  </a:srgbClr>
                </a:solidFill>
                <a:cs typeface="B Nazanin" pitchFamily="2" charset="-78"/>
              </a:rPr>
              <a:t>گرد آوري اطلاعات مورد نياز تحقيق يكي از مراحل اساسي آن مي باشد. جمع آوري داده ها به صورت مناسب مي تواند محقق را در اجراي صحيح پژوهش و نتيجه گيري دقيق و مبتني بر واقعيت ياري نمايد. </a:t>
            </a:r>
            <a:endParaRPr lang="en-US" sz="2800" dirty="0">
              <a:solidFill>
                <a:srgbClr val="000000">
                  <a:lumMod val="95000"/>
                  <a:lumOff val="5000"/>
                </a:srgbClr>
              </a:solidFill>
              <a:cs typeface="B Nazanin" pitchFamily="2" charset="-78"/>
            </a:endParaRPr>
          </a:p>
        </p:txBody>
      </p:sp>
    </p:spTree>
    <p:extLst>
      <p:ext uri="{BB962C8B-B14F-4D97-AF65-F5344CB8AC3E}">
        <p14:creationId xmlns:p14="http://schemas.microsoft.com/office/powerpoint/2010/main" val="2584396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p:cNvSpPr txBox="1">
            <a:spLocks noChangeArrowheads="1"/>
          </p:cNvSpPr>
          <p:nvPr/>
        </p:nvSpPr>
        <p:spPr bwMode="auto">
          <a:xfrm>
            <a:off x="6357938" y="2614613"/>
            <a:ext cx="13795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fontAlgn="base" hangingPunct="1">
              <a:spcBef>
                <a:spcPct val="0"/>
              </a:spcBef>
              <a:spcAft>
                <a:spcPct val="0"/>
              </a:spcAft>
              <a:buFontTx/>
              <a:buNone/>
            </a:pPr>
            <a:r>
              <a:rPr lang="fa-IR" altLang="fa-IR" sz="3600" b="1" smtClean="0">
                <a:solidFill>
                  <a:srgbClr val="000000"/>
                </a:solidFill>
                <a:latin typeface="Tahoma" pitchFamily="34" charset="0"/>
                <a:cs typeface="Zar" pitchFamily="2" charset="-78"/>
              </a:rPr>
              <a:t>مصاحبه</a:t>
            </a:r>
            <a:endParaRPr lang="en-US" altLang="fa-IR" sz="3600" b="1" smtClean="0">
              <a:solidFill>
                <a:srgbClr val="000000"/>
              </a:solidFill>
              <a:latin typeface="Tahoma" pitchFamily="34" charset="0"/>
              <a:cs typeface="Zar" pitchFamily="2" charset="-78"/>
            </a:endParaRPr>
          </a:p>
        </p:txBody>
      </p:sp>
      <p:sp>
        <p:nvSpPr>
          <p:cNvPr id="47107" name="Text Box 5"/>
          <p:cNvSpPr txBox="1">
            <a:spLocks noChangeArrowheads="1"/>
          </p:cNvSpPr>
          <p:nvPr/>
        </p:nvSpPr>
        <p:spPr bwMode="auto">
          <a:xfrm>
            <a:off x="1760538" y="2668588"/>
            <a:ext cx="13874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fontAlgn="base" hangingPunct="1">
              <a:spcBef>
                <a:spcPct val="0"/>
              </a:spcBef>
              <a:spcAft>
                <a:spcPct val="0"/>
              </a:spcAft>
              <a:buFontTx/>
              <a:buNone/>
            </a:pPr>
            <a:r>
              <a:rPr lang="fa-IR" altLang="fa-IR" sz="3600" b="1" smtClean="0">
                <a:solidFill>
                  <a:srgbClr val="000000"/>
                </a:solidFill>
                <a:latin typeface="Tahoma" pitchFamily="34" charset="0"/>
                <a:cs typeface="Zar" pitchFamily="2" charset="-78"/>
              </a:rPr>
              <a:t>مشاهده</a:t>
            </a:r>
            <a:endParaRPr lang="en-US" altLang="fa-IR" sz="3600" b="1" smtClean="0">
              <a:solidFill>
                <a:srgbClr val="000000"/>
              </a:solidFill>
              <a:latin typeface="Tahoma" pitchFamily="34" charset="0"/>
              <a:cs typeface="Zar" pitchFamily="2" charset="-78"/>
            </a:endParaRPr>
          </a:p>
        </p:txBody>
      </p:sp>
      <p:sp>
        <p:nvSpPr>
          <p:cNvPr id="47108" name="Text Box 6"/>
          <p:cNvSpPr txBox="1">
            <a:spLocks noChangeArrowheads="1"/>
          </p:cNvSpPr>
          <p:nvPr/>
        </p:nvSpPr>
        <p:spPr bwMode="auto">
          <a:xfrm>
            <a:off x="6357938" y="4638675"/>
            <a:ext cx="1717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fontAlgn="base" hangingPunct="1">
              <a:spcBef>
                <a:spcPct val="0"/>
              </a:spcBef>
              <a:spcAft>
                <a:spcPct val="0"/>
              </a:spcAft>
              <a:buFontTx/>
              <a:buNone/>
            </a:pPr>
            <a:r>
              <a:rPr lang="fa-IR" altLang="fa-IR" sz="4000" b="1" smtClean="0">
                <a:solidFill>
                  <a:srgbClr val="000000"/>
                </a:solidFill>
                <a:latin typeface="Tahoma" pitchFamily="34" charset="0"/>
                <a:cs typeface="Zar" pitchFamily="2" charset="-78"/>
              </a:rPr>
              <a:t>پرسشنامه</a:t>
            </a:r>
            <a:endParaRPr lang="en-US" altLang="fa-IR" sz="4000" b="1" smtClean="0">
              <a:solidFill>
                <a:srgbClr val="000000"/>
              </a:solidFill>
              <a:latin typeface="Tahoma" pitchFamily="34" charset="0"/>
              <a:cs typeface="Zar" pitchFamily="2" charset="-78"/>
            </a:endParaRPr>
          </a:p>
        </p:txBody>
      </p:sp>
      <p:sp>
        <p:nvSpPr>
          <p:cNvPr id="47109" name="Text Box 7"/>
          <p:cNvSpPr txBox="1">
            <a:spLocks noChangeArrowheads="1"/>
          </p:cNvSpPr>
          <p:nvPr/>
        </p:nvSpPr>
        <p:spPr bwMode="auto">
          <a:xfrm>
            <a:off x="1958975" y="4995863"/>
            <a:ext cx="1841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eaLnBrk="1" fontAlgn="base" hangingPunct="1">
              <a:spcBef>
                <a:spcPct val="0"/>
              </a:spcBef>
              <a:spcAft>
                <a:spcPct val="0"/>
              </a:spcAft>
              <a:buFontTx/>
              <a:buNone/>
            </a:pPr>
            <a:endParaRPr lang="en-US" altLang="fa-IR" smtClean="0">
              <a:solidFill>
                <a:srgbClr val="FFFFFF"/>
              </a:solidFill>
              <a:latin typeface="Tahoma" pitchFamily="34" charset="0"/>
              <a:cs typeface="B Compset" pitchFamily="2" charset="-78"/>
            </a:endParaRPr>
          </a:p>
        </p:txBody>
      </p:sp>
      <p:sp>
        <p:nvSpPr>
          <p:cNvPr id="47110" name="Text Box 8"/>
          <p:cNvSpPr txBox="1">
            <a:spLocks noChangeArrowheads="1"/>
          </p:cNvSpPr>
          <p:nvPr/>
        </p:nvSpPr>
        <p:spPr bwMode="auto">
          <a:xfrm>
            <a:off x="755650" y="4341813"/>
            <a:ext cx="26543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fontAlgn="base" hangingPunct="1">
              <a:spcBef>
                <a:spcPct val="0"/>
              </a:spcBef>
              <a:spcAft>
                <a:spcPct val="0"/>
              </a:spcAft>
              <a:buFontTx/>
              <a:buNone/>
            </a:pPr>
            <a:r>
              <a:rPr lang="fa-IR" altLang="fa-IR" sz="3600" b="1" smtClean="0">
                <a:solidFill>
                  <a:srgbClr val="000000"/>
                </a:solidFill>
                <a:latin typeface="Tahoma" pitchFamily="34" charset="0"/>
                <a:cs typeface="Zar" pitchFamily="2" charset="-78"/>
              </a:rPr>
              <a:t>بررسي </a:t>
            </a:r>
          </a:p>
          <a:p>
            <a:pPr algn="ctr" eaLnBrk="1" fontAlgn="base" hangingPunct="1">
              <a:spcBef>
                <a:spcPct val="0"/>
              </a:spcBef>
              <a:spcAft>
                <a:spcPct val="0"/>
              </a:spcAft>
              <a:buFontTx/>
              <a:buNone/>
            </a:pPr>
            <a:r>
              <a:rPr lang="fa-IR" altLang="fa-IR" sz="3600" b="1" smtClean="0">
                <a:solidFill>
                  <a:srgbClr val="000000"/>
                </a:solidFill>
                <a:latin typeface="Tahoma" pitchFamily="34" charset="0"/>
                <a:cs typeface="Zar" pitchFamily="2" charset="-78"/>
              </a:rPr>
              <a:t>مدارك و اسناد</a:t>
            </a:r>
            <a:endParaRPr lang="en-US" altLang="fa-IR" sz="3600" b="1" smtClean="0">
              <a:solidFill>
                <a:srgbClr val="000000"/>
              </a:solidFill>
              <a:latin typeface="Tahoma" pitchFamily="34" charset="0"/>
              <a:cs typeface="Zar" pitchFamily="2" charset="-78"/>
            </a:endParaRPr>
          </a:p>
        </p:txBody>
      </p:sp>
      <p:grpSp>
        <p:nvGrpSpPr>
          <p:cNvPr id="47111" name="Group 10"/>
          <p:cNvGrpSpPr>
            <a:grpSpLocks noChangeAspect="1"/>
          </p:cNvGrpSpPr>
          <p:nvPr/>
        </p:nvGrpSpPr>
        <p:grpSpPr bwMode="auto">
          <a:xfrm>
            <a:off x="3217863" y="2984500"/>
            <a:ext cx="3097212" cy="1922463"/>
            <a:chOff x="1926" y="1815"/>
            <a:chExt cx="1951" cy="1211"/>
          </a:xfrm>
        </p:grpSpPr>
        <p:sp>
          <p:nvSpPr>
            <p:cNvPr id="47114" name="AutoShape 9"/>
            <p:cNvSpPr>
              <a:spLocks noChangeAspect="1" noChangeArrowheads="1" noTextEdit="1"/>
            </p:cNvSpPr>
            <p:nvPr/>
          </p:nvSpPr>
          <p:spPr bwMode="auto">
            <a:xfrm>
              <a:off x="1927" y="1816"/>
              <a:ext cx="1949" cy="1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rtl="1" fontAlgn="base">
                <a:spcBef>
                  <a:spcPct val="0"/>
                </a:spcBef>
                <a:spcAft>
                  <a:spcPct val="0"/>
                </a:spcAft>
              </a:pPr>
              <a:endParaRPr lang="fa-IR" smtClean="0">
                <a:solidFill>
                  <a:srgbClr val="000000"/>
                </a:solidFill>
              </a:endParaRPr>
            </a:p>
          </p:txBody>
        </p:sp>
        <p:grpSp>
          <p:nvGrpSpPr>
            <p:cNvPr id="47115" name="Group 15"/>
            <p:cNvGrpSpPr>
              <a:grpSpLocks/>
            </p:cNvGrpSpPr>
            <p:nvPr/>
          </p:nvGrpSpPr>
          <p:grpSpPr bwMode="auto">
            <a:xfrm>
              <a:off x="1926" y="1820"/>
              <a:ext cx="906" cy="560"/>
              <a:chOff x="1926" y="1820"/>
              <a:chExt cx="906" cy="560"/>
            </a:xfrm>
          </p:grpSpPr>
          <p:sp>
            <p:nvSpPr>
              <p:cNvPr id="47132" name="Freeform 11"/>
              <p:cNvSpPr>
                <a:spLocks/>
              </p:cNvSpPr>
              <p:nvPr/>
            </p:nvSpPr>
            <p:spPr bwMode="auto">
              <a:xfrm>
                <a:off x="1926" y="1822"/>
                <a:ext cx="525" cy="368"/>
              </a:xfrm>
              <a:custGeom>
                <a:avLst/>
                <a:gdLst>
                  <a:gd name="T0" fmla="*/ 0 w 1049"/>
                  <a:gd name="T1" fmla="*/ 0 h 735"/>
                  <a:gd name="T2" fmla="*/ 0 w 1049"/>
                  <a:gd name="T3" fmla="*/ 1 h 735"/>
                  <a:gd name="T4" fmla="*/ 2 w 1049"/>
                  <a:gd name="T5" fmla="*/ 2 h 735"/>
                  <a:gd name="T6" fmla="*/ 3 w 1049"/>
                  <a:gd name="T7" fmla="*/ 2 h 735"/>
                  <a:gd name="T8" fmla="*/ 4 w 1049"/>
                  <a:gd name="T9" fmla="*/ 2 h 735"/>
                  <a:gd name="T10" fmla="*/ 5 w 1049"/>
                  <a:gd name="T11" fmla="*/ 3 h 735"/>
                  <a:gd name="T12" fmla="*/ 6 w 1049"/>
                  <a:gd name="T13" fmla="*/ 3 h 735"/>
                  <a:gd name="T14" fmla="*/ 6 w 1049"/>
                  <a:gd name="T15" fmla="*/ 3 h 735"/>
                  <a:gd name="T16" fmla="*/ 7 w 1049"/>
                  <a:gd name="T17" fmla="*/ 4 h 735"/>
                  <a:gd name="T18" fmla="*/ 8 w 1049"/>
                  <a:gd name="T19" fmla="*/ 4 h 735"/>
                  <a:gd name="T20" fmla="*/ 8 w 1049"/>
                  <a:gd name="T21" fmla="*/ 4 h 735"/>
                  <a:gd name="T22" fmla="*/ 9 w 1049"/>
                  <a:gd name="T23" fmla="*/ 5 h 735"/>
                  <a:gd name="T24" fmla="*/ 10 w 1049"/>
                  <a:gd name="T25" fmla="*/ 5 h 735"/>
                  <a:gd name="T26" fmla="*/ 10 w 1049"/>
                  <a:gd name="T27" fmla="*/ 6 h 735"/>
                  <a:gd name="T28" fmla="*/ 11 w 1049"/>
                  <a:gd name="T29" fmla="*/ 7 h 735"/>
                  <a:gd name="T30" fmla="*/ 12 w 1049"/>
                  <a:gd name="T31" fmla="*/ 7 h 735"/>
                  <a:gd name="T32" fmla="*/ 13 w 1049"/>
                  <a:gd name="T33" fmla="*/ 8 h 735"/>
                  <a:gd name="T34" fmla="*/ 13 w 1049"/>
                  <a:gd name="T35" fmla="*/ 9 h 735"/>
                  <a:gd name="T36" fmla="*/ 13 w 1049"/>
                  <a:gd name="T37" fmla="*/ 9 h 735"/>
                  <a:gd name="T38" fmla="*/ 14 w 1049"/>
                  <a:gd name="T39" fmla="*/ 10 h 735"/>
                  <a:gd name="T40" fmla="*/ 14 w 1049"/>
                  <a:gd name="T41" fmla="*/ 10 h 735"/>
                  <a:gd name="T42" fmla="*/ 15 w 1049"/>
                  <a:gd name="T43" fmla="*/ 11 h 735"/>
                  <a:gd name="T44" fmla="*/ 15 w 1049"/>
                  <a:gd name="T45" fmla="*/ 12 h 735"/>
                  <a:gd name="T46" fmla="*/ 17 w 1049"/>
                  <a:gd name="T47" fmla="*/ 12 h 735"/>
                  <a:gd name="T48" fmla="*/ 16 w 1049"/>
                  <a:gd name="T49" fmla="*/ 11 h 735"/>
                  <a:gd name="T50" fmla="*/ 15 w 1049"/>
                  <a:gd name="T51" fmla="*/ 9 h 735"/>
                  <a:gd name="T52" fmla="*/ 15 w 1049"/>
                  <a:gd name="T53" fmla="*/ 8 h 735"/>
                  <a:gd name="T54" fmla="*/ 13 w 1049"/>
                  <a:gd name="T55" fmla="*/ 7 h 735"/>
                  <a:gd name="T56" fmla="*/ 12 w 1049"/>
                  <a:gd name="T57" fmla="*/ 5 h 735"/>
                  <a:gd name="T58" fmla="*/ 10 w 1049"/>
                  <a:gd name="T59" fmla="*/ 4 h 735"/>
                  <a:gd name="T60" fmla="*/ 8 w 1049"/>
                  <a:gd name="T61" fmla="*/ 3 h 735"/>
                  <a:gd name="T62" fmla="*/ 7 w 1049"/>
                  <a:gd name="T63" fmla="*/ 2 h 735"/>
                  <a:gd name="T64" fmla="*/ 5 w 1049"/>
                  <a:gd name="T65" fmla="*/ 1 h 735"/>
                  <a:gd name="T66" fmla="*/ 3 w 1049"/>
                  <a:gd name="T67" fmla="*/ 1 h 735"/>
                  <a:gd name="T68" fmla="*/ 0 w 1049"/>
                  <a:gd name="T69" fmla="*/ 0 h 7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9"/>
                  <a:gd name="T106" fmla="*/ 0 h 735"/>
                  <a:gd name="T107" fmla="*/ 1049 w 1049"/>
                  <a:gd name="T108" fmla="*/ 735 h 7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9" h="735">
                    <a:moveTo>
                      <a:pt x="0" y="0"/>
                    </a:moveTo>
                    <a:lnTo>
                      <a:pt x="0" y="55"/>
                    </a:lnTo>
                    <a:lnTo>
                      <a:pt x="76" y="69"/>
                    </a:lnTo>
                    <a:lnTo>
                      <a:pt x="145" y="87"/>
                    </a:lnTo>
                    <a:lnTo>
                      <a:pt x="208" y="109"/>
                    </a:lnTo>
                    <a:lnTo>
                      <a:pt x="273" y="131"/>
                    </a:lnTo>
                    <a:lnTo>
                      <a:pt x="328" y="153"/>
                    </a:lnTo>
                    <a:lnTo>
                      <a:pt x="375" y="174"/>
                    </a:lnTo>
                    <a:lnTo>
                      <a:pt x="418" y="194"/>
                    </a:lnTo>
                    <a:lnTo>
                      <a:pt x="467" y="219"/>
                    </a:lnTo>
                    <a:lnTo>
                      <a:pt x="510" y="248"/>
                    </a:lnTo>
                    <a:lnTo>
                      <a:pt x="560" y="285"/>
                    </a:lnTo>
                    <a:lnTo>
                      <a:pt x="599" y="317"/>
                    </a:lnTo>
                    <a:lnTo>
                      <a:pt x="639" y="350"/>
                    </a:lnTo>
                    <a:lnTo>
                      <a:pt x="675" y="386"/>
                    </a:lnTo>
                    <a:lnTo>
                      <a:pt x="722" y="430"/>
                    </a:lnTo>
                    <a:lnTo>
                      <a:pt x="771" y="481"/>
                    </a:lnTo>
                    <a:lnTo>
                      <a:pt x="800" y="517"/>
                    </a:lnTo>
                    <a:lnTo>
                      <a:pt x="830" y="556"/>
                    </a:lnTo>
                    <a:lnTo>
                      <a:pt x="860" y="593"/>
                    </a:lnTo>
                    <a:lnTo>
                      <a:pt x="886" y="630"/>
                    </a:lnTo>
                    <a:lnTo>
                      <a:pt x="919" y="688"/>
                    </a:lnTo>
                    <a:lnTo>
                      <a:pt x="939" y="735"/>
                    </a:lnTo>
                    <a:lnTo>
                      <a:pt x="1049" y="721"/>
                    </a:lnTo>
                    <a:lnTo>
                      <a:pt x="1013" y="641"/>
                    </a:lnTo>
                    <a:lnTo>
                      <a:pt x="959" y="556"/>
                    </a:lnTo>
                    <a:lnTo>
                      <a:pt x="902" y="484"/>
                    </a:lnTo>
                    <a:lnTo>
                      <a:pt x="830" y="408"/>
                    </a:lnTo>
                    <a:lnTo>
                      <a:pt x="732" y="299"/>
                    </a:lnTo>
                    <a:lnTo>
                      <a:pt x="623" y="208"/>
                    </a:lnTo>
                    <a:lnTo>
                      <a:pt x="507" y="131"/>
                    </a:lnTo>
                    <a:lnTo>
                      <a:pt x="404" y="84"/>
                    </a:lnTo>
                    <a:lnTo>
                      <a:pt x="277" y="36"/>
                    </a:lnTo>
                    <a:lnTo>
                      <a:pt x="172" y="18"/>
                    </a:lnTo>
                    <a:lnTo>
                      <a:pt x="0" y="0"/>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33" name="Freeform 12"/>
              <p:cNvSpPr>
                <a:spLocks/>
              </p:cNvSpPr>
              <p:nvPr/>
            </p:nvSpPr>
            <p:spPr bwMode="auto">
              <a:xfrm>
                <a:off x="2561" y="2117"/>
                <a:ext cx="271" cy="263"/>
              </a:xfrm>
              <a:custGeom>
                <a:avLst/>
                <a:gdLst>
                  <a:gd name="T0" fmla="*/ 0 w 544"/>
                  <a:gd name="T1" fmla="*/ 7 h 525"/>
                  <a:gd name="T2" fmla="*/ 0 w 544"/>
                  <a:gd name="T3" fmla="*/ 9 h 525"/>
                  <a:gd name="T4" fmla="*/ 0 w 544"/>
                  <a:gd name="T5" fmla="*/ 8 h 525"/>
                  <a:gd name="T6" fmla="*/ 0 w 544"/>
                  <a:gd name="T7" fmla="*/ 8 h 525"/>
                  <a:gd name="T8" fmla="*/ 1 w 544"/>
                  <a:gd name="T9" fmla="*/ 7 h 525"/>
                  <a:gd name="T10" fmla="*/ 1 w 544"/>
                  <a:gd name="T11" fmla="*/ 7 h 525"/>
                  <a:gd name="T12" fmla="*/ 2 w 544"/>
                  <a:gd name="T13" fmla="*/ 6 h 525"/>
                  <a:gd name="T14" fmla="*/ 3 w 544"/>
                  <a:gd name="T15" fmla="*/ 5 h 525"/>
                  <a:gd name="T16" fmla="*/ 3 w 544"/>
                  <a:gd name="T17" fmla="*/ 5 h 525"/>
                  <a:gd name="T18" fmla="*/ 4 w 544"/>
                  <a:gd name="T19" fmla="*/ 4 h 525"/>
                  <a:gd name="T20" fmla="*/ 4 w 544"/>
                  <a:gd name="T21" fmla="*/ 4 h 525"/>
                  <a:gd name="T22" fmla="*/ 5 w 544"/>
                  <a:gd name="T23" fmla="*/ 4 h 525"/>
                  <a:gd name="T24" fmla="*/ 5 w 544"/>
                  <a:gd name="T25" fmla="*/ 3 h 525"/>
                  <a:gd name="T26" fmla="*/ 6 w 544"/>
                  <a:gd name="T27" fmla="*/ 3 h 525"/>
                  <a:gd name="T28" fmla="*/ 7 w 544"/>
                  <a:gd name="T29" fmla="*/ 3 h 525"/>
                  <a:gd name="T30" fmla="*/ 7 w 544"/>
                  <a:gd name="T31" fmla="*/ 2 h 525"/>
                  <a:gd name="T32" fmla="*/ 8 w 544"/>
                  <a:gd name="T33" fmla="*/ 2 h 525"/>
                  <a:gd name="T34" fmla="*/ 8 w 544"/>
                  <a:gd name="T35" fmla="*/ 0 h 525"/>
                  <a:gd name="T36" fmla="*/ 7 w 544"/>
                  <a:gd name="T37" fmla="*/ 1 h 525"/>
                  <a:gd name="T38" fmla="*/ 6 w 544"/>
                  <a:gd name="T39" fmla="*/ 1 h 525"/>
                  <a:gd name="T40" fmla="*/ 4 w 544"/>
                  <a:gd name="T41" fmla="*/ 2 h 525"/>
                  <a:gd name="T42" fmla="*/ 3 w 544"/>
                  <a:gd name="T43" fmla="*/ 3 h 525"/>
                  <a:gd name="T44" fmla="*/ 2 w 544"/>
                  <a:gd name="T45" fmla="*/ 4 h 525"/>
                  <a:gd name="T46" fmla="*/ 0 w 544"/>
                  <a:gd name="T47" fmla="*/ 5 h 525"/>
                  <a:gd name="T48" fmla="*/ 0 w 544"/>
                  <a:gd name="T49" fmla="*/ 6 h 525"/>
                  <a:gd name="T50" fmla="*/ 0 w 544"/>
                  <a:gd name="T51" fmla="*/ 9 h 525"/>
                  <a:gd name="T52" fmla="*/ 0 w 544"/>
                  <a:gd name="T53" fmla="*/ 9 h 525"/>
                  <a:gd name="T54" fmla="*/ 0 w 544"/>
                  <a:gd name="T55" fmla="*/ 7 h 52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44"/>
                  <a:gd name="T85" fmla="*/ 0 h 525"/>
                  <a:gd name="T86" fmla="*/ 544 w 544"/>
                  <a:gd name="T87" fmla="*/ 525 h 52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44" h="525">
                    <a:moveTo>
                      <a:pt x="0" y="405"/>
                    </a:moveTo>
                    <a:lnTo>
                      <a:pt x="0" y="525"/>
                    </a:lnTo>
                    <a:lnTo>
                      <a:pt x="22" y="495"/>
                    </a:lnTo>
                    <a:lnTo>
                      <a:pt x="47" y="464"/>
                    </a:lnTo>
                    <a:lnTo>
                      <a:pt x="79" y="431"/>
                    </a:lnTo>
                    <a:lnTo>
                      <a:pt x="118" y="393"/>
                    </a:lnTo>
                    <a:lnTo>
                      <a:pt x="157" y="352"/>
                    </a:lnTo>
                    <a:lnTo>
                      <a:pt x="197" y="313"/>
                    </a:lnTo>
                    <a:lnTo>
                      <a:pt x="233" y="281"/>
                    </a:lnTo>
                    <a:lnTo>
                      <a:pt x="266" y="252"/>
                    </a:lnTo>
                    <a:lnTo>
                      <a:pt x="302" y="225"/>
                    </a:lnTo>
                    <a:lnTo>
                      <a:pt x="340" y="198"/>
                    </a:lnTo>
                    <a:lnTo>
                      <a:pt x="384" y="171"/>
                    </a:lnTo>
                    <a:lnTo>
                      <a:pt x="425" y="149"/>
                    </a:lnTo>
                    <a:lnTo>
                      <a:pt x="467" y="129"/>
                    </a:lnTo>
                    <a:lnTo>
                      <a:pt x="511" y="109"/>
                    </a:lnTo>
                    <a:lnTo>
                      <a:pt x="544" y="92"/>
                    </a:lnTo>
                    <a:lnTo>
                      <a:pt x="544" y="0"/>
                    </a:lnTo>
                    <a:lnTo>
                      <a:pt x="484" y="18"/>
                    </a:lnTo>
                    <a:lnTo>
                      <a:pt x="397" y="59"/>
                    </a:lnTo>
                    <a:lnTo>
                      <a:pt x="286" y="111"/>
                    </a:lnTo>
                    <a:lnTo>
                      <a:pt x="204" y="167"/>
                    </a:lnTo>
                    <a:lnTo>
                      <a:pt x="129" y="247"/>
                    </a:lnTo>
                    <a:lnTo>
                      <a:pt x="55" y="313"/>
                    </a:lnTo>
                    <a:lnTo>
                      <a:pt x="0" y="378"/>
                    </a:lnTo>
                    <a:lnTo>
                      <a:pt x="0" y="524"/>
                    </a:lnTo>
                    <a:lnTo>
                      <a:pt x="0" y="522"/>
                    </a:lnTo>
                    <a:lnTo>
                      <a:pt x="0" y="405"/>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34" name="Freeform 13"/>
              <p:cNvSpPr>
                <a:spLocks/>
              </p:cNvSpPr>
              <p:nvPr/>
            </p:nvSpPr>
            <p:spPr bwMode="auto">
              <a:xfrm>
                <a:off x="2235" y="2216"/>
                <a:ext cx="325" cy="163"/>
              </a:xfrm>
              <a:custGeom>
                <a:avLst/>
                <a:gdLst>
                  <a:gd name="T0" fmla="*/ 0 w 649"/>
                  <a:gd name="T1" fmla="*/ 0 h 327"/>
                  <a:gd name="T2" fmla="*/ 0 w 649"/>
                  <a:gd name="T3" fmla="*/ 1 h 327"/>
                  <a:gd name="T4" fmla="*/ 1 w 649"/>
                  <a:gd name="T5" fmla="*/ 1 h 327"/>
                  <a:gd name="T6" fmla="*/ 2 w 649"/>
                  <a:gd name="T7" fmla="*/ 1 h 327"/>
                  <a:gd name="T8" fmla="*/ 2 w 649"/>
                  <a:gd name="T9" fmla="*/ 2 h 327"/>
                  <a:gd name="T10" fmla="*/ 3 w 649"/>
                  <a:gd name="T11" fmla="*/ 2 h 327"/>
                  <a:gd name="T12" fmla="*/ 4 w 649"/>
                  <a:gd name="T13" fmla="*/ 2 h 327"/>
                  <a:gd name="T14" fmla="*/ 5 w 649"/>
                  <a:gd name="T15" fmla="*/ 2 h 327"/>
                  <a:gd name="T16" fmla="*/ 6 w 649"/>
                  <a:gd name="T17" fmla="*/ 2 h 327"/>
                  <a:gd name="T18" fmla="*/ 7 w 649"/>
                  <a:gd name="T19" fmla="*/ 3 h 327"/>
                  <a:gd name="T20" fmla="*/ 7 w 649"/>
                  <a:gd name="T21" fmla="*/ 3 h 327"/>
                  <a:gd name="T22" fmla="*/ 8 w 649"/>
                  <a:gd name="T23" fmla="*/ 3 h 327"/>
                  <a:gd name="T24" fmla="*/ 9 w 649"/>
                  <a:gd name="T25" fmla="*/ 4 h 327"/>
                  <a:gd name="T26" fmla="*/ 10 w 649"/>
                  <a:gd name="T27" fmla="*/ 4 h 327"/>
                  <a:gd name="T28" fmla="*/ 10 w 649"/>
                  <a:gd name="T29" fmla="*/ 4 h 327"/>
                  <a:gd name="T30" fmla="*/ 11 w 649"/>
                  <a:gd name="T31" fmla="*/ 5 h 327"/>
                  <a:gd name="T32" fmla="*/ 11 w 649"/>
                  <a:gd name="T33" fmla="*/ 3 h 327"/>
                  <a:gd name="T34" fmla="*/ 10 w 649"/>
                  <a:gd name="T35" fmla="*/ 2 h 327"/>
                  <a:gd name="T36" fmla="*/ 9 w 649"/>
                  <a:gd name="T37" fmla="*/ 1 h 327"/>
                  <a:gd name="T38" fmla="*/ 7 w 649"/>
                  <a:gd name="T39" fmla="*/ 1 h 327"/>
                  <a:gd name="T40" fmla="*/ 6 w 649"/>
                  <a:gd name="T41" fmla="*/ 0 h 327"/>
                  <a:gd name="T42" fmla="*/ 4 w 649"/>
                  <a:gd name="T43" fmla="*/ 0 h 327"/>
                  <a:gd name="T44" fmla="*/ 3 w 649"/>
                  <a:gd name="T45" fmla="*/ 0 h 327"/>
                  <a:gd name="T46" fmla="*/ 2 w 649"/>
                  <a:gd name="T47" fmla="*/ 0 h 327"/>
                  <a:gd name="T48" fmla="*/ 0 w 649"/>
                  <a:gd name="T49" fmla="*/ 0 h 3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49"/>
                  <a:gd name="T76" fmla="*/ 0 h 327"/>
                  <a:gd name="T77" fmla="*/ 649 w 649"/>
                  <a:gd name="T78" fmla="*/ 327 h 3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49" h="327">
                    <a:moveTo>
                      <a:pt x="0" y="0"/>
                    </a:moveTo>
                    <a:lnTo>
                      <a:pt x="0" y="101"/>
                    </a:lnTo>
                    <a:lnTo>
                      <a:pt x="42" y="109"/>
                    </a:lnTo>
                    <a:lnTo>
                      <a:pt x="85" y="118"/>
                    </a:lnTo>
                    <a:lnTo>
                      <a:pt x="126" y="129"/>
                    </a:lnTo>
                    <a:lnTo>
                      <a:pt x="168" y="139"/>
                    </a:lnTo>
                    <a:lnTo>
                      <a:pt x="216" y="153"/>
                    </a:lnTo>
                    <a:lnTo>
                      <a:pt x="269" y="167"/>
                    </a:lnTo>
                    <a:lnTo>
                      <a:pt x="335" y="189"/>
                    </a:lnTo>
                    <a:lnTo>
                      <a:pt x="399" y="208"/>
                    </a:lnTo>
                    <a:lnTo>
                      <a:pt x="441" y="224"/>
                    </a:lnTo>
                    <a:lnTo>
                      <a:pt x="490" y="246"/>
                    </a:lnTo>
                    <a:lnTo>
                      <a:pt x="544" y="270"/>
                    </a:lnTo>
                    <a:lnTo>
                      <a:pt x="593" y="294"/>
                    </a:lnTo>
                    <a:lnTo>
                      <a:pt x="628" y="314"/>
                    </a:lnTo>
                    <a:lnTo>
                      <a:pt x="649" y="327"/>
                    </a:lnTo>
                    <a:lnTo>
                      <a:pt x="649" y="202"/>
                    </a:lnTo>
                    <a:lnTo>
                      <a:pt x="608" y="171"/>
                    </a:lnTo>
                    <a:lnTo>
                      <a:pt x="527" y="127"/>
                    </a:lnTo>
                    <a:lnTo>
                      <a:pt x="432" y="84"/>
                    </a:lnTo>
                    <a:lnTo>
                      <a:pt x="347" y="59"/>
                    </a:lnTo>
                    <a:lnTo>
                      <a:pt x="249" y="29"/>
                    </a:lnTo>
                    <a:lnTo>
                      <a:pt x="151" y="9"/>
                    </a:lnTo>
                    <a:lnTo>
                      <a:pt x="82" y="1"/>
                    </a:lnTo>
                    <a:lnTo>
                      <a:pt x="0" y="0"/>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35" name="Freeform 14"/>
              <p:cNvSpPr>
                <a:spLocks/>
              </p:cNvSpPr>
              <p:nvPr/>
            </p:nvSpPr>
            <p:spPr bwMode="auto">
              <a:xfrm>
                <a:off x="1926" y="1820"/>
                <a:ext cx="906" cy="499"/>
              </a:xfrm>
              <a:custGeom>
                <a:avLst/>
                <a:gdLst>
                  <a:gd name="T0" fmla="*/ 1 w 1813"/>
                  <a:gd name="T1" fmla="*/ 0 h 997"/>
                  <a:gd name="T2" fmla="*/ 3 w 1813"/>
                  <a:gd name="T3" fmla="*/ 0 h 997"/>
                  <a:gd name="T4" fmla="*/ 5 w 1813"/>
                  <a:gd name="T5" fmla="*/ 1 h 997"/>
                  <a:gd name="T6" fmla="*/ 6 w 1813"/>
                  <a:gd name="T7" fmla="*/ 1 h 997"/>
                  <a:gd name="T8" fmla="*/ 8 w 1813"/>
                  <a:gd name="T9" fmla="*/ 1 h 997"/>
                  <a:gd name="T10" fmla="*/ 10 w 1813"/>
                  <a:gd name="T11" fmla="*/ 2 h 997"/>
                  <a:gd name="T12" fmla="*/ 12 w 1813"/>
                  <a:gd name="T13" fmla="*/ 3 h 997"/>
                  <a:gd name="T14" fmla="*/ 13 w 1813"/>
                  <a:gd name="T15" fmla="*/ 4 h 997"/>
                  <a:gd name="T16" fmla="*/ 15 w 1813"/>
                  <a:gd name="T17" fmla="*/ 5 h 997"/>
                  <a:gd name="T18" fmla="*/ 17 w 1813"/>
                  <a:gd name="T19" fmla="*/ 6 h 997"/>
                  <a:gd name="T20" fmla="*/ 18 w 1813"/>
                  <a:gd name="T21" fmla="*/ 7 h 997"/>
                  <a:gd name="T22" fmla="*/ 20 w 1813"/>
                  <a:gd name="T23" fmla="*/ 8 h 997"/>
                  <a:gd name="T24" fmla="*/ 21 w 1813"/>
                  <a:gd name="T25" fmla="*/ 9 h 997"/>
                  <a:gd name="T26" fmla="*/ 22 w 1813"/>
                  <a:gd name="T27" fmla="*/ 11 h 997"/>
                  <a:gd name="T28" fmla="*/ 27 w 1813"/>
                  <a:gd name="T29" fmla="*/ 10 h 997"/>
                  <a:gd name="T30" fmla="*/ 25 w 1813"/>
                  <a:gd name="T31" fmla="*/ 11 h 997"/>
                  <a:gd name="T32" fmla="*/ 24 w 1813"/>
                  <a:gd name="T33" fmla="*/ 12 h 997"/>
                  <a:gd name="T34" fmla="*/ 23 w 1813"/>
                  <a:gd name="T35" fmla="*/ 12 h 997"/>
                  <a:gd name="T36" fmla="*/ 22 w 1813"/>
                  <a:gd name="T37" fmla="*/ 13 h 997"/>
                  <a:gd name="T38" fmla="*/ 21 w 1813"/>
                  <a:gd name="T39" fmla="*/ 14 h 997"/>
                  <a:gd name="T40" fmla="*/ 20 w 1813"/>
                  <a:gd name="T41" fmla="*/ 16 h 997"/>
                  <a:gd name="T42" fmla="*/ 19 w 1813"/>
                  <a:gd name="T43" fmla="*/ 16 h 997"/>
                  <a:gd name="T44" fmla="*/ 18 w 1813"/>
                  <a:gd name="T45" fmla="*/ 15 h 997"/>
                  <a:gd name="T46" fmla="*/ 17 w 1813"/>
                  <a:gd name="T47" fmla="*/ 15 h 997"/>
                  <a:gd name="T48" fmla="*/ 16 w 1813"/>
                  <a:gd name="T49" fmla="*/ 14 h 997"/>
                  <a:gd name="T50" fmla="*/ 14 w 1813"/>
                  <a:gd name="T51" fmla="*/ 14 h 997"/>
                  <a:gd name="T52" fmla="*/ 13 w 1813"/>
                  <a:gd name="T53" fmla="*/ 14 h 997"/>
                  <a:gd name="T54" fmla="*/ 12 w 1813"/>
                  <a:gd name="T55" fmla="*/ 13 h 997"/>
                  <a:gd name="T56" fmla="*/ 11 w 1813"/>
                  <a:gd name="T57" fmla="*/ 13 h 997"/>
                  <a:gd name="T58" fmla="*/ 9 w 1813"/>
                  <a:gd name="T59" fmla="*/ 13 h 997"/>
                  <a:gd name="T60" fmla="*/ 15 w 1813"/>
                  <a:gd name="T61" fmla="*/ 11 h 997"/>
                  <a:gd name="T62" fmla="*/ 14 w 1813"/>
                  <a:gd name="T63" fmla="*/ 9 h 997"/>
                  <a:gd name="T64" fmla="*/ 13 w 1813"/>
                  <a:gd name="T65" fmla="*/ 8 h 997"/>
                  <a:gd name="T66" fmla="*/ 11 w 1813"/>
                  <a:gd name="T67" fmla="*/ 6 h 997"/>
                  <a:gd name="T68" fmla="*/ 10 w 1813"/>
                  <a:gd name="T69" fmla="*/ 5 h 997"/>
                  <a:gd name="T70" fmla="*/ 9 w 1813"/>
                  <a:gd name="T71" fmla="*/ 4 h 997"/>
                  <a:gd name="T72" fmla="*/ 7 w 1813"/>
                  <a:gd name="T73" fmla="*/ 3 h 997"/>
                  <a:gd name="T74" fmla="*/ 6 w 1813"/>
                  <a:gd name="T75" fmla="*/ 2 h 997"/>
                  <a:gd name="T76" fmla="*/ 5 w 1813"/>
                  <a:gd name="T77" fmla="*/ 2 h 997"/>
                  <a:gd name="T78" fmla="*/ 3 w 1813"/>
                  <a:gd name="T79" fmla="*/ 1 h 997"/>
                  <a:gd name="T80" fmla="*/ 1 w 1813"/>
                  <a:gd name="T81" fmla="*/ 1 h 9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3"/>
                  <a:gd name="T124" fmla="*/ 0 h 997"/>
                  <a:gd name="T125" fmla="*/ 1813 w 1813"/>
                  <a:gd name="T126" fmla="*/ 997 h 99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3" h="997">
                    <a:moveTo>
                      <a:pt x="0" y="8"/>
                    </a:moveTo>
                    <a:lnTo>
                      <a:pt x="99" y="0"/>
                    </a:lnTo>
                    <a:lnTo>
                      <a:pt x="149" y="0"/>
                    </a:lnTo>
                    <a:lnTo>
                      <a:pt x="208" y="0"/>
                    </a:lnTo>
                    <a:lnTo>
                      <a:pt x="264" y="4"/>
                    </a:lnTo>
                    <a:lnTo>
                      <a:pt x="320" y="8"/>
                    </a:lnTo>
                    <a:lnTo>
                      <a:pt x="376" y="15"/>
                    </a:lnTo>
                    <a:lnTo>
                      <a:pt x="425" y="26"/>
                    </a:lnTo>
                    <a:lnTo>
                      <a:pt x="480" y="37"/>
                    </a:lnTo>
                    <a:lnTo>
                      <a:pt x="546" y="55"/>
                    </a:lnTo>
                    <a:lnTo>
                      <a:pt x="606" y="77"/>
                    </a:lnTo>
                    <a:lnTo>
                      <a:pt x="662" y="95"/>
                    </a:lnTo>
                    <a:lnTo>
                      <a:pt x="725" y="120"/>
                    </a:lnTo>
                    <a:lnTo>
                      <a:pt x="784" y="149"/>
                    </a:lnTo>
                    <a:lnTo>
                      <a:pt x="844" y="178"/>
                    </a:lnTo>
                    <a:lnTo>
                      <a:pt x="894" y="206"/>
                    </a:lnTo>
                    <a:lnTo>
                      <a:pt x="950" y="235"/>
                    </a:lnTo>
                    <a:lnTo>
                      <a:pt x="997" y="263"/>
                    </a:lnTo>
                    <a:lnTo>
                      <a:pt x="1050" y="296"/>
                    </a:lnTo>
                    <a:lnTo>
                      <a:pt x="1103" y="329"/>
                    </a:lnTo>
                    <a:lnTo>
                      <a:pt x="1156" y="369"/>
                    </a:lnTo>
                    <a:lnTo>
                      <a:pt x="1202" y="401"/>
                    </a:lnTo>
                    <a:lnTo>
                      <a:pt x="1252" y="445"/>
                    </a:lnTo>
                    <a:lnTo>
                      <a:pt x="1298" y="485"/>
                    </a:lnTo>
                    <a:lnTo>
                      <a:pt x="1341" y="525"/>
                    </a:lnTo>
                    <a:lnTo>
                      <a:pt x="1376" y="568"/>
                    </a:lnTo>
                    <a:lnTo>
                      <a:pt x="1406" y="606"/>
                    </a:lnTo>
                    <a:lnTo>
                      <a:pt x="1429" y="646"/>
                    </a:lnTo>
                    <a:lnTo>
                      <a:pt x="1813" y="593"/>
                    </a:lnTo>
                    <a:lnTo>
                      <a:pt x="1759" y="620"/>
                    </a:lnTo>
                    <a:lnTo>
                      <a:pt x="1696" y="649"/>
                    </a:lnTo>
                    <a:lnTo>
                      <a:pt x="1646" y="675"/>
                    </a:lnTo>
                    <a:lnTo>
                      <a:pt x="1609" y="694"/>
                    </a:lnTo>
                    <a:lnTo>
                      <a:pt x="1568" y="719"/>
                    </a:lnTo>
                    <a:lnTo>
                      <a:pt x="1535" y="740"/>
                    </a:lnTo>
                    <a:lnTo>
                      <a:pt x="1503" y="763"/>
                    </a:lnTo>
                    <a:lnTo>
                      <a:pt x="1471" y="791"/>
                    </a:lnTo>
                    <a:lnTo>
                      <a:pt x="1440" y="819"/>
                    </a:lnTo>
                    <a:lnTo>
                      <a:pt x="1403" y="854"/>
                    </a:lnTo>
                    <a:lnTo>
                      <a:pt x="1366" y="892"/>
                    </a:lnTo>
                    <a:lnTo>
                      <a:pt x="1334" y="923"/>
                    </a:lnTo>
                    <a:lnTo>
                      <a:pt x="1298" y="964"/>
                    </a:lnTo>
                    <a:lnTo>
                      <a:pt x="1268" y="997"/>
                    </a:lnTo>
                    <a:lnTo>
                      <a:pt x="1239" y="982"/>
                    </a:lnTo>
                    <a:lnTo>
                      <a:pt x="1209" y="964"/>
                    </a:lnTo>
                    <a:lnTo>
                      <a:pt x="1177" y="949"/>
                    </a:lnTo>
                    <a:lnTo>
                      <a:pt x="1139" y="932"/>
                    </a:lnTo>
                    <a:lnTo>
                      <a:pt x="1101" y="915"/>
                    </a:lnTo>
                    <a:lnTo>
                      <a:pt x="1065" y="901"/>
                    </a:lnTo>
                    <a:lnTo>
                      <a:pt x="1031" y="890"/>
                    </a:lnTo>
                    <a:lnTo>
                      <a:pt x="993" y="877"/>
                    </a:lnTo>
                    <a:lnTo>
                      <a:pt x="952" y="866"/>
                    </a:lnTo>
                    <a:lnTo>
                      <a:pt x="910" y="854"/>
                    </a:lnTo>
                    <a:lnTo>
                      <a:pt x="872" y="843"/>
                    </a:lnTo>
                    <a:lnTo>
                      <a:pt x="834" y="832"/>
                    </a:lnTo>
                    <a:lnTo>
                      <a:pt x="793" y="825"/>
                    </a:lnTo>
                    <a:lnTo>
                      <a:pt x="755" y="815"/>
                    </a:lnTo>
                    <a:lnTo>
                      <a:pt x="718" y="807"/>
                    </a:lnTo>
                    <a:lnTo>
                      <a:pt x="675" y="797"/>
                    </a:lnTo>
                    <a:lnTo>
                      <a:pt x="617" y="790"/>
                    </a:lnTo>
                    <a:lnTo>
                      <a:pt x="1014" y="715"/>
                    </a:lnTo>
                    <a:lnTo>
                      <a:pt x="987" y="657"/>
                    </a:lnTo>
                    <a:lnTo>
                      <a:pt x="956" y="613"/>
                    </a:lnTo>
                    <a:lnTo>
                      <a:pt x="900" y="532"/>
                    </a:lnTo>
                    <a:lnTo>
                      <a:pt x="867" y="496"/>
                    </a:lnTo>
                    <a:lnTo>
                      <a:pt x="834" y="459"/>
                    </a:lnTo>
                    <a:lnTo>
                      <a:pt x="775" y="398"/>
                    </a:lnTo>
                    <a:lnTo>
                      <a:pt x="738" y="361"/>
                    </a:lnTo>
                    <a:lnTo>
                      <a:pt x="695" y="318"/>
                    </a:lnTo>
                    <a:lnTo>
                      <a:pt x="656" y="285"/>
                    </a:lnTo>
                    <a:lnTo>
                      <a:pt x="622" y="256"/>
                    </a:lnTo>
                    <a:lnTo>
                      <a:pt x="589" y="228"/>
                    </a:lnTo>
                    <a:lnTo>
                      <a:pt x="550" y="199"/>
                    </a:lnTo>
                    <a:lnTo>
                      <a:pt x="507" y="171"/>
                    </a:lnTo>
                    <a:lnTo>
                      <a:pt x="464" y="149"/>
                    </a:lnTo>
                    <a:lnTo>
                      <a:pt x="422" y="124"/>
                    </a:lnTo>
                    <a:lnTo>
                      <a:pt x="369" y="102"/>
                    </a:lnTo>
                    <a:lnTo>
                      <a:pt x="320" y="84"/>
                    </a:lnTo>
                    <a:lnTo>
                      <a:pt x="264" y="69"/>
                    </a:lnTo>
                    <a:lnTo>
                      <a:pt x="211" y="55"/>
                    </a:lnTo>
                    <a:lnTo>
                      <a:pt x="155" y="40"/>
                    </a:lnTo>
                    <a:lnTo>
                      <a:pt x="96" y="30"/>
                    </a:lnTo>
                    <a:lnTo>
                      <a:pt x="0" y="8"/>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grpSp>
        <p:grpSp>
          <p:nvGrpSpPr>
            <p:cNvPr id="47116" name="Group 20"/>
            <p:cNvGrpSpPr>
              <a:grpSpLocks/>
            </p:cNvGrpSpPr>
            <p:nvPr/>
          </p:nvGrpSpPr>
          <p:grpSpPr bwMode="auto">
            <a:xfrm>
              <a:off x="2967" y="1815"/>
              <a:ext cx="908" cy="554"/>
              <a:chOff x="2967" y="1815"/>
              <a:chExt cx="908" cy="554"/>
            </a:xfrm>
          </p:grpSpPr>
          <p:sp>
            <p:nvSpPr>
              <p:cNvPr id="47128" name="Freeform 16"/>
              <p:cNvSpPr>
                <a:spLocks/>
              </p:cNvSpPr>
              <p:nvPr/>
            </p:nvSpPr>
            <p:spPr bwMode="auto">
              <a:xfrm>
                <a:off x="2968" y="1815"/>
                <a:ext cx="907" cy="502"/>
              </a:xfrm>
              <a:custGeom>
                <a:avLst/>
                <a:gdLst>
                  <a:gd name="T0" fmla="*/ 27 w 1814"/>
                  <a:gd name="T1" fmla="*/ 0 h 1005"/>
                  <a:gd name="T2" fmla="*/ 26 w 1814"/>
                  <a:gd name="T3" fmla="*/ 0 h 1005"/>
                  <a:gd name="T4" fmla="*/ 24 w 1814"/>
                  <a:gd name="T5" fmla="*/ 0 h 1005"/>
                  <a:gd name="T6" fmla="*/ 22 w 1814"/>
                  <a:gd name="T7" fmla="*/ 0 h 1005"/>
                  <a:gd name="T8" fmla="*/ 20 w 1814"/>
                  <a:gd name="T9" fmla="*/ 0 h 1005"/>
                  <a:gd name="T10" fmla="*/ 18 w 1814"/>
                  <a:gd name="T11" fmla="*/ 1 h 1005"/>
                  <a:gd name="T12" fmla="*/ 17 w 1814"/>
                  <a:gd name="T13" fmla="*/ 2 h 1005"/>
                  <a:gd name="T14" fmla="*/ 14 w 1814"/>
                  <a:gd name="T15" fmla="*/ 3 h 1005"/>
                  <a:gd name="T16" fmla="*/ 13 w 1814"/>
                  <a:gd name="T17" fmla="*/ 4 h 1005"/>
                  <a:gd name="T18" fmla="*/ 12 w 1814"/>
                  <a:gd name="T19" fmla="*/ 5 h 1005"/>
                  <a:gd name="T20" fmla="*/ 10 w 1814"/>
                  <a:gd name="T21" fmla="*/ 6 h 1005"/>
                  <a:gd name="T22" fmla="*/ 8 w 1814"/>
                  <a:gd name="T23" fmla="*/ 7 h 1005"/>
                  <a:gd name="T24" fmla="*/ 7 w 1814"/>
                  <a:gd name="T25" fmla="*/ 8 h 1005"/>
                  <a:gd name="T26" fmla="*/ 6 w 1814"/>
                  <a:gd name="T27" fmla="*/ 10 h 1005"/>
                  <a:gd name="T28" fmla="*/ 1 w 1814"/>
                  <a:gd name="T29" fmla="*/ 9 h 1005"/>
                  <a:gd name="T30" fmla="*/ 3 w 1814"/>
                  <a:gd name="T31" fmla="*/ 10 h 1005"/>
                  <a:gd name="T32" fmla="*/ 4 w 1814"/>
                  <a:gd name="T33" fmla="*/ 11 h 1005"/>
                  <a:gd name="T34" fmla="*/ 5 w 1814"/>
                  <a:gd name="T35" fmla="*/ 12 h 1005"/>
                  <a:gd name="T36" fmla="*/ 6 w 1814"/>
                  <a:gd name="T37" fmla="*/ 12 h 1005"/>
                  <a:gd name="T38" fmla="*/ 7 w 1814"/>
                  <a:gd name="T39" fmla="*/ 14 h 1005"/>
                  <a:gd name="T40" fmla="*/ 9 w 1814"/>
                  <a:gd name="T41" fmla="*/ 15 h 1005"/>
                  <a:gd name="T42" fmla="*/ 9 w 1814"/>
                  <a:gd name="T43" fmla="*/ 15 h 1005"/>
                  <a:gd name="T44" fmla="*/ 10 w 1814"/>
                  <a:gd name="T45" fmla="*/ 15 h 1005"/>
                  <a:gd name="T46" fmla="*/ 12 w 1814"/>
                  <a:gd name="T47" fmla="*/ 14 h 1005"/>
                  <a:gd name="T48" fmla="*/ 13 w 1814"/>
                  <a:gd name="T49" fmla="*/ 14 h 1005"/>
                  <a:gd name="T50" fmla="*/ 14 w 1814"/>
                  <a:gd name="T51" fmla="*/ 13 h 1005"/>
                  <a:gd name="T52" fmla="*/ 15 w 1814"/>
                  <a:gd name="T53" fmla="*/ 13 h 1005"/>
                  <a:gd name="T54" fmla="*/ 16 w 1814"/>
                  <a:gd name="T55" fmla="*/ 13 h 1005"/>
                  <a:gd name="T56" fmla="*/ 18 w 1814"/>
                  <a:gd name="T57" fmla="*/ 12 h 1005"/>
                  <a:gd name="T58" fmla="*/ 19 w 1814"/>
                  <a:gd name="T59" fmla="*/ 12 h 1005"/>
                  <a:gd name="T60" fmla="*/ 13 w 1814"/>
                  <a:gd name="T61" fmla="*/ 10 h 1005"/>
                  <a:gd name="T62" fmla="*/ 14 w 1814"/>
                  <a:gd name="T63" fmla="*/ 8 h 1005"/>
                  <a:gd name="T64" fmla="*/ 15 w 1814"/>
                  <a:gd name="T65" fmla="*/ 7 h 1005"/>
                  <a:gd name="T66" fmla="*/ 17 w 1814"/>
                  <a:gd name="T67" fmla="*/ 5 h 1005"/>
                  <a:gd name="T68" fmla="*/ 19 w 1814"/>
                  <a:gd name="T69" fmla="*/ 4 h 1005"/>
                  <a:gd name="T70" fmla="*/ 20 w 1814"/>
                  <a:gd name="T71" fmla="*/ 3 h 1005"/>
                  <a:gd name="T72" fmla="*/ 21 w 1814"/>
                  <a:gd name="T73" fmla="*/ 3 h 1005"/>
                  <a:gd name="T74" fmla="*/ 22 w 1814"/>
                  <a:gd name="T75" fmla="*/ 2 h 1005"/>
                  <a:gd name="T76" fmla="*/ 24 w 1814"/>
                  <a:gd name="T77" fmla="*/ 1 h 1005"/>
                  <a:gd name="T78" fmla="*/ 25 w 1814"/>
                  <a:gd name="T79" fmla="*/ 1 h 1005"/>
                  <a:gd name="T80" fmla="*/ 29 w 1814"/>
                  <a:gd name="T81" fmla="*/ 1 h 10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4"/>
                  <a:gd name="T124" fmla="*/ 0 h 1005"/>
                  <a:gd name="T125" fmla="*/ 1814 w 1814"/>
                  <a:gd name="T126" fmla="*/ 1005 h 10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4" h="1005">
                    <a:moveTo>
                      <a:pt x="1813" y="6"/>
                    </a:moveTo>
                    <a:lnTo>
                      <a:pt x="1710" y="0"/>
                    </a:lnTo>
                    <a:lnTo>
                      <a:pt x="1662" y="0"/>
                    </a:lnTo>
                    <a:lnTo>
                      <a:pt x="1602" y="0"/>
                    </a:lnTo>
                    <a:lnTo>
                      <a:pt x="1546" y="2"/>
                    </a:lnTo>
                    <a:lnTo>
                      <a:pt x="1490" y="6"/>
                    </a:lnTo>
                    <a:lnTo>
                      <a:pt x="1435" y="13"/>
                    </a:lnTo>
                    <a:lnTo>
                      <a:pt x="1385" y="24"/>
                    </a:lnTo>
                    <a:lnTo>
                      <a:pt x="1330" y="36"/>
                    </a:lnTo>
                    <a:lnTo>
                      <a:pt x="1264" y="53"/>
                    </a:lnTo>
                    <a:lnTo>
                      <a:pt x="1204" y="76"/>
                    </a:lnTo>
                    <a:lnTo>
                      <a:pt x="1148" y="94"/>
                    </a:lnTo>
                    <a:lnTo>
                      <a:pt x="1085" y="121"/>
                    </a:lnTo>
                    <a:lnTo>
                      <a:pt x="1026" y="150"/>
                    </a:lnTo>
                    <a:lnTo>
                      <a:pt x="966" y="179"/>
                    </a:lnTo>
                    <a:lnTo>
                      <a:pt x="917" y="208"/>
                    </a:lnTo>
                    <a:lnTo>
                      <a:pt x="861" y="237"/>
                    </a:lnTo>
                    <a:lnTo>
                      <a:pt x="813" y="265"/>
                    </a:lnTo>
                    <a:lnTo>
                      <a:pt x="760" y="297"/>
                    </a:lnTo>
                    <a:lnTo>
                      <a:pt x="707" y="331"/>
                    </a:lnTo>
                    <a:lnTo>
                      <a:pt x="654" y="373"/>
                    </a:lnTo>
                    <a:lnTo>
                      <a:pt x="608" y="405"/>
                    </a:lnTo>
                    <a:lnTo>
                      <a:pt x="559" y="450"/>
                    </a:lnTo>
                    <a:lnTo>
                      <a:pt x="512" y="490"/>
                    </a:lnTo>
                    <a:lnTo>
                      <a:pt x="469" y="530"/>
                    </a:lnTo>
                    <a:lnTo>
                      <a:pt x="434" y="575"/>
                    </a:lnTo>
                    <a:lnTo>
                      <a:pt x="404" y="612"/>
                    </a:lnTo>
                    <a:lnTo>
                      <a:pt x="381" y="653"/>
                    </a:lnTo>
                    <a:lnTo>
                      <a:pt x="0" y="598"/>
                    </a:lnTo>
                    <a:lnTo>
                      <a:pt x="58" y="628"/>
                    </a:lnTo>
                    <a:lnTo>
                      <a:pt x="104" y="653"/>
                    </a:lnTo>
                    <a:lnTo>
                      <a:pt x="161" y="679"/>
                    </a:lnTo>
                    <a:lnTo>
                      <a:pt x="201" y="706"/>
                    </a:lnTo>
                    <a:lnTo>
                      <a:pt x="239" y="730"/>
                    </a:lnTo>
                    <a:lnTo>
                      <a:pt x="272" y="749"/>
                    </a:lnTo>
                    <a:lnTo>
                      <a:pt x="304" y="776"/>
                    </a:lnTo>
                    <a:lnTo>
                      <a:pt x="336" y="800"/>
                    </a:lnTo>
                    <a:lnTo>
                      <a:pt x="370" y="829"/>
                    </a:lnTo>
                    <a:lnTo>
                      <a:pt x="408" y="864"/>
                    </a:lnTo>
                    <a:lnTo>
                      <a:pt x="447" y="899"/>
                    </a:lnTo>
                    <a:lnTo>
                      <a:pt x="479" y="934"/>
                    </a:lnTo>
                    <a:lnTo>
                      <a:pt x="514" y="973"/>
                    </a:lnTo>
                    <a:lnTo>
                      <a:pt x="542" y="1005"/>
                    </a:lnTo>
                    <a:lnTo>
                      <a:pt x="572" y="995"/>
                    </a:lnTo>
                    <a:lnTo>
                      <a:pt x="602" y="976"/>
                    </a:lnTo>
                    <a:lnTo>
                      <a:pt x="633" y="961"/>
                    </a:lnTo>
                    <a:lnTo>
                      <a:pt x="671" y="943"/>
                    </a:lnTo>
                    <a:lnTo>
                      <a:pt x="710" y="925"/>
                    </a:lnTo>
                    <a:lnTo>
                      <a:pt x="745" y="913"/>
                    </a:lnTo>
                    <a:lnTo>
                      <a:pt x="779" y="902"/>
                    </a:lnTo>
                    <a:lnTo>
                      <a:pt x="818" y="887"/>
                    </a:lnTo>
                    <a:lnTo>
                      <a:pt x="858" y="877"/>
                    </a:lnTo>
                    <a:lnTo>
                      <a:pt x="900" y="864"/>
                    </a:lnTo>
                    <a:lnTo>
                      <a:pt x="939" y="853"/>
                    </a:lnTo>
                    <a:lnTo>
                      <a:pt x="976" y="842"/>
                    </a:lnTo>
                    <a:lnTo>
                      <a:pt x="1017" y="835"/>
                    </a:lnTo>
                    <a:lnTo>
                      <a:pt x="1056" y="825"/>
                    </a:lnTo>
                    <a:lnTo>
                      <a:pt x="1092" y="817"/>
                    </a:lnTo>
                    <a:lnTo>
                      <a:pt x="1135" y="806"/>
                    </a:lnTo>
                    <a:lnTo>
                      <a:pt x="1193" y="799"/>
                    </a:lnTo>
                    <a:lnTo>
                      <a:pt x="797" y="722"/>
                    </a:lnTo>
                    <a:lnTo>
                      <a:pt x="823" y="664"/>
                    </a:lnTo>
                    <a:lnTo>
                      <a:pt x="854" y="621"/>
                    </a:lnTo>
                    <a:lnTo>
                      <a:pt x="910" y="538"/>
                    </a:lnTo>
                    <a:lnTo>
                      <a:pt x="943" y="501"/>
                    </a:lnTo>
                    <a:lnTo>
                      <a:pt x="976" y="463"/>
                    </a:lnTo>
                    <a:lnTo>
                      <a:pt x="1036" y="402"/>
                    </a:lnTo>
                    <a:lnTo>
                      <a:pt x="1072" y="365"/>
                    </a:lnTo>
                    <a:lnTo>
                      <a:pt x="1115" y="328"/>
                    </a:lnTo>
                    <a:lnTo>
                      <a:pt x="1155" y="299"/>
                    </a:lnTo>
                    <a:lnTo>
                      <a:pt x="1188" y="277"/>
                    </a:lnTo>
                    <a:lnTo>
                      <a:pt x="1218" y="249"/>
                    </a:lnTo>
                    <a:lnTo>
                      <a:pt x="1261" y="224"/>
                    </a:lnTo>
                    <a:lnTo>
                      <a:pt x="1307" y="192"/>
                    </a:lnTo>
                    <a:lnTo>
                      <a:pt x="1343" y="170"/>
                    </a:lnTo>
                    <a:lnTo>
                      <a:pt x="1378" y="152"/>
                    </a:lnTo>
                    <a:lnTo>
                      <a:pt x="1441" y="134"/>
                    </a:lnTo>
                    <a:lnTo>
                      <a:pt x="1484" y="119"/>
                    </a:lnTo>
                    <a:lnTo>
                      <a:pt x="1546" y="105"/>
                    </a:lnTo>
                    <a:lnTo>
                      <a:pt x="1596" y="90"/>
                    </a:lnTo>
                    <a:lnTo>
                      <a:pt x="1655" y="83"/>
                    </a:lnTo>
                    <a:lnTo>
                      <a:pt x="1814" y="76"/>
                    </a:lnTo>
                    <a:lnTo>
                      <a:pt x="1813" y="6"/>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29" name="Freeform 17"/>
              <p:cNvSpPr>
                <a:spLocks/>
              </p:cNvSpPr>
              <p:nvPr/>
            </p:nvSpPr>
            <p:spPr bwMode="auto">
              <a:xfrm>
                <a:off x="3367" y="2180"/>
                <a:ext cx="197" cy="83"/>
              </a:xfrm>
              <a:custGeom>
                <a:avLst/>
                <a:gdLst>
                  <a:gd name="T0" fmla="*/ 7 w 392"/>
                  <a:gd name="T1" fmla="*/ 1 h 167"/>
                  <a:gd name="T2" fmla="*/ 7 w 392"/>
                  <a:gd name="T3" fmla="*/ 2 h 167"/>
                  <a:gd name="T4" fmla="*/ 0 w 392"/>
                  <a:gd name="T5" fmla="*/ 1 h 167"/>
                  <a:gd name="T6" fmla="*/ 1 w 392"/>
                  <a:gd name="T7" fmla="*/ 0 h 167"/>
                  <a:gd name="T8" fmla="*/ 1 w 392"/>
                  <a:gd name="T9" fmla="*/ 0 h 167"/>
                  <a:gd name="T10" fmla="*/ 7 w 392"/>
                  <a:gd name="T11" fmla="*/ 1 h 167"/>
                  <a:gd name="T12" fmla="*/ 0 60000 65536"/>
                  <a:gd name="T13" fmla="*/ 0 60000 65536"/>
                  <a:gd name="T14" fmla="*/ 0 60000 65536"/>
                  <a:gd name="T15" fmla="*/ 0 60000 65536"/>
                  <a:gd name="T16" fmla="*/ 0 60000 65536"/>
                  <a:gd name="T17" fmla="*/ 0 60000 65536"/>
                  <a:gd name="T18" fmla="*/ 0 w 392"/>
                  <a:gd name="T19" fmla="*/ 0 h 167"/>
                  <a:gd name="T20" fmla="*/ 392 w 392"/>
                  <a:gd name="T21" fmla="*/ 167 h 167"/>
                </a:gdLst>
                <a:ahLst/>
                <a:cxnLst>
                  <a:cxn ang="T12">
                    <a:pos x="T0" y="T1"/>
                  </a:cxn>
                  <a:cxn ang="T13">
                    <a:pos x="T2" y="T3"/>
                  </a:cxn>
                  <a:cxn ang="T14">
                    <a:pos x="T4" y="T5"/>
                  </a:cxn>
                  <a:cxn ang="T15">
                    <a:pos x="T6" y="T7"/>
                  </a:cxn>
                  <a:cxn ang="T16">
                    <a:pos x="T8" y="T9"/>
                  </a:cxn>
                  <a:cxn ang="T17">
                    <a:pos x="T10" y="T11"/>
                  </a:cxn>
                </a:cxnLst>
                <a:rect l="T18" t="T19" r="T20" b="T21"/>
                <a:pathLst>
                  <a:path w="392" h="167">
                    <a:moveTo>
                      <a:pt x="392" y="69"/>
                    </a:moveTo>
                    <a:lnTo>
                      <a:pt x="392" y="167"/>
                    </a:lnTo>
                    <a:lnTo>
                      <a:pt x="0" y="91"/>
                    </a:lnTo>
                    <a:lnTo>
                      <a:pt x="6" y="46"/>
                    </a:lnTo>
                    <a:lnTo>
                      <a:pt x="33" y="0"/>
                    </a:lnTo>
                    <a:lnTo>
                      <a:pt x="392" y="69"/>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30" name="Freeform 18"/>
              <p:cNvSpPr>
                <a:spLocks/>
              </p:cNvSpPr>
              <p:nvPr/>
            </p:nvSpPr>
            <p:spPr bwMode="auto">
              <a:xfrm>
                <a:off x="2968" y="2115"/>
                <a:ext cx="189" cy="81"/>
              </a:xfrm>
              <a:custGeom>
                <a:avLst/>
                <a:gdLst>
                  <a:gd name="T0" fmla="*/ 0 w 378"/>
                  <a:gd name="T1" fmla="*/ 0 h 162"/>
                  <a:gd name="T2" fmla="*/ 1 w 378"/>
                  <a:gd name="T3" fmla="*/ 2 h 162"/>
                  <a:gd name="T4" fmla="*/ 6 w 378"/>
                  <a:gd name="T5" fmla="*/ 3 h 162"/>
                  <a:gd name="T6" fmla="*/ 6 w 378"/>
                  <a:gd name="T7" fmla="*/ 1 h 162"/>
                  <a:gd name="T8" fmla="*/ 0 w 378"/>
                  <a:gd name="T9" fmla="*/ 0 h 162"/>
                  <a:gd name="T10" fmla="*/ 0 60000 65536"/>
                  <a:gd name="T11" fmla="*/ 0 60000 65536"/>
                  <a:gd name="T12" fmla="*/ 0 60000 65536"/>
                  <a:gd name="T13" fmla="*/ 0 60000 65536"/>
                  <a:gd name="T14" fmla="*/ 0 60000 65536"/>
                  <a:gd name="T15" fmla="*/ 0 w 378"/>
                  <a:gd name="T16" fmla="*/ 0 h 162"/>
                  <a:gd name="T17" fmla="*/ 378 w 378"/>
                  <a:gd name="T18" fmla="*/ 162 h 162"/>
                </a:gdLst>
                <a:ahLst/>
                <a:cxnLst>
                  <a:cxn ang="T10">
                    <a:pos x="T0" y="T1"/>
                  </a:cxn>
                  <a:cxn ang="T11">
                    <a:pos x="T2" y="T3"/>
                  </a:cxn>
                  <a:cxn ang="T12">
                    <a:pos x="T4" y="T5"/>
                  </a:cxn>
                  <a:cxn ang="T13">
                    <a:pos x="T6" y="T7"/>
                  </a:cxn>
                  <a:cxn ang="T14">
                    <a:pos x="T8" y="T9"/>
                  </a:cxn>
                </a:cxnLst>
                <a:rect l="T15" t="T16" r="T17" b="T18"/>
                <a:pathLst>
                  <a:path w="378" h="162">
                    <a:moveTo>
                      <a:pt x="0" y="0"/>
                    </a:moveTo>
                    <a:lnTo>
                      <a:pt x="1" y="92"/>
                    </a:lnTo>
                    <a:lnTo>
                      <a:pt x="378" y="162"/>
                    </a:lnTo>
                    <a:lnTo>
                      <a:pt x="378" y="47"/>
                    </a:lnTo>
                    <a:lnTo>
                      <a:pt x="0" y="0"/>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31" name="Freeform 19"/>
              <p:cNvSpPr>
                <a:spLocks/>
              </p:cNvSpPr>
              <p:nvPr/>
            </p:nvSpPr>
            <p:spPr bwMode="auto">
              <a:xfrm>
                <a:off x="2967" y="1852"/>
                <a:ext cx="907" cy="517"/>
              </a:xfrm>
              <a:custGeom>
                <a:avLst/>
                <a:gdLst>
                  <a:gd name="T0" fmla="*/ 27 w 1814"/>
                  <a:gd name="T1" fmla="*/ 0 h 1036"/>
                  <a:gd name="T2" fmla="*/ 26 w 1814"/>
                  <a:gd name="T3" fmla="*/ 0 h 1036"/>
                  <a:gd name="T4" fmla="*/ 24 w 1814"/>
                  <a:gd name="T5" fmla="*/ 0 h 1036"/>
                  <a:gd name="T6" fmla="*/ 22 w 1814"/>
                  <a:gd name="T7" fmla="*/ 0 h 1036"/>
                  <a:gd name="T8" fmla="*/ 20 w 1814"/>
                  <a:gd name="T9" fmla="*/ 0 h 1036"/>
                  <a:gd name="T10" fmla="*/ 18 w 1814"/>
                  <a:gd name="T11" fmla="*/ 1 h 1036"/>
                  <a:gd name="T12" fmla="*/ 17 w 1814"/>
                  <a:gd name="T13" fmla="*/ 2 h 1036"/>
                  <a:gd name="T14" fmla="*/ 14 w 1814"/>
                  <a:gd name="T15" fmla="*/ 3 h 1036"/>
                  <a:gd name="T16" fmla="*/ 13 w 1814"/>
                  <a:gd name="T17" fmla="*/ 4 h 1036"/>
                  <a:gd name="T18" fmla="*/ 12 w 1814"/>
                  <a:gd name="T19" fmla="*/ 5 h 1036"/>
                  <a:gd name="T20" fmla="*/ 10 w 1814"/>
                  <a:gd name="T21" fmla="*/ 6 h 1036"/>
                  <a:gd name="T22" fmla="*/ 9 w 1814"/>
                  <a:gd name="T23" fmla="*/ 7 h 1036"/>
                  <a:gd name="T24" fmla="*/ 7 w 1814"/>
                  <a:gd name="T25" fmla="*/ 9 h 1036"/>
                  <a:gd name="T26" fmla="*/ 6 w 1814"/>
                  <a:gd name="T27" fmla="*/ 10 h 1036"/>
                  <a:gd name="T28" fmla="*/ 1 w 1814"/>
                  <a:gd name="T29" fmla="*/ 10 h 1036"/>
                  <a:gd name="T30" fmla="*/ 3 w 1814"/>
                  <a:gd name="T31" fmla="*/ 10 h 1036"/>
                  <a:gd name="T32" fmla="*/ 4 w 1814"/>
                  <a:gd name="T33" fmla="*/ 11 h 1036"/>
                  <a:gd name="T34" fmla="*/ 5 w 1814"/>
                  <a:gd name="T35" fmla="*/ 12 h 1036"/>
                  <a:gd name="T36" fmla="*/ 6 w 1814"/>
                  <a:gd name="T37" fmla="*/ 13 h 1036"/>
                  <a:gd name="T38" fmla="*/ 7 w 1814"/>
                  <a:gd name="T39" fmla="*/ 14 h 1036"/>
                  <a:gd name="T40" fmla="*/ 9 w 1814"/>
                  <a:gd name="T41" fmla="*/ 15 h 1036"/>
                  <a:gd name="T42" fmla="*/ 9 w 1814"/>
                  <a:gd name="T43" fmla="*/ 15 h 1036"/>
                  <a:gd name="T44" fmla="*/ 10 w 1814"/>
                  <a:gd name="T45" fmla="*/ 15 h 1036"/>
                  <a:gd name="T46" fmla="*/ 12 w 1814"/>
                  <a:gd name="T47" fmla="*/ 14 h 1036"/>
                  <a:gd name="T48" fmla="*/ 13 w 1814"/>
                  <a:gd name="T49" fmla="*/ 14 h 1036"/>
                  <a:gd name="T50" fmla="*/ 14 w 1814"/>
                  <a:gd name="T51" fmla="*/ 14 h 1036"/>
                  <a:gd name="T52" fmla="*/ 15 w 1814"/>
                  <a:gd name="T53" fmla="*/ 13 h 1036"/>
                  <a:gd name="T54" fmla="*/ 16 w 1814"/>
                  <a:gd name="T55" fmla="*/ 13 h 1036"/>
                  <a:gd name="T56" fmla="*/ 18 w 1814"/>
                  <a:gd name="T57" fmla="*/ 13 h 1036"/>
                  <a:gd name="T58" fmla="*/ 19 w 1814"/>
                  <a:gd name="T59" fmla="*/ 12 h 1036"/>
                  <a:gd name="T60" fmla="*/ 13 w 1814"/>
                  <a:gd name="T61" fmla="*/ 10 h 1036"/>
                  <a:gd name="T62" fmla="*/ 14 w 1814"/>
                  <a:gd name="T63" fmla="*/ 8 h 1036"/>
                  <a:gd name="T64" fmla="*/ 15 w 1814"/>
                  <a:gd name="T65" fmla="*/ 7 h 1036"/>
                  <a:gd name="T66" fmla="*/ 17 w 1814"/>
                  <a:gd name="T67" fmla="*/ 5 h 1036"/>
                  <a:gd name="T68" fmla="*/ 19 w 1814"/>
                  <a:gd name="T69" fmla="*/ 4 h 1036"/>
                  <a:gd name="T70" fmla="*/ 20 w 1814"/>
                  <a:gd name="T71" fmla="*/ 3 h 1036"/>
                  <a:gd name="T72" fmla="*/ 21 w 1814"/>
                  <a:gd name="T73" fmla="*/ 2 h 1036"/>
                  <a:gd name="T74" fmla="*/ 22 w 1814"/>
                  <a:gd name="T75" fmla="*/ 2 h 1036"/>
                  <a:gd name="T76" fmla="*/ 24 w 1814"/>
                  <a:gd name="T77" fmla="*/ 1 h 1036"/>
                  <a:gd name="T78" fmla="*/ 26 w 1814"/>
                  <a:gd name="T79" fmla="*/ 0 h 1036"/>
                  <a:gd name="T80" fmla="*/ 27 w 1814"/>
                  <a:gd name="T81" fmla="*/ 0 h 10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4"/>
                  <a:gd name="T124" fmla="*/ 0 h 1036"/>
                  <a:gd name="T125" fmla="*/ 1814 w 1814"/>
                  <a:gd name="T126" fmla="*/ 1036 h 10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4" h="1036">
                    <a:moveTo>
                      <a:pt x="1814" y="8"/>
                    </a:moveTo>
                    <a:lnTo>
                      <a:pt x="1712" y="0"/>
                    </a:lnTo>
                    <a:lnTo>
                      <a:pt x="1664" y="0"/>
                    </a:lnTo>
                    <a:lnTo>
                      <a:pt x="1604" y="0"/>
                    </a:lnTo>
                    <a:lnTo>
                      <a:pt x="1548" y="4"/>
                    </a:lnTo>
                    <a:lnTo>
                      <a:pt x="1492" y="8"/>
                    </a:lnTo>
                    <a:lnTo>
                      <a:pt x="1437" y="15"/>
                    </a:lnTo>
                    <a:lnTo>
                      <a:pt x="1387" y="26"/>
                    </a:lnTo>
                    <a:lnTo>
                      <a:pt x="1332" y="38"/>
                    </a:lnTo>
                    <a:lnTo>
                      <a:pt x="1266" y="56"/>
                    </a:lnTo>
                    <a:lnTo>
                      <a:pt x="1206" y="79"/>
                    </a:lnTo>
                    <a:lnTo>
                      <a:pt x="1150" y="99"/>
                    </a:lnTo>
                    <a:lnTo>
                      <a:pt x="1087" y="125"/>
                    </a:lnTo>
                    <a:lnTo>
                      <a:pt x="1028" y="154"/>
                    </a:lnTo>
                    <a:lnTo>
                      <a:pt x="968" y="184"/>
                    </a:lnTo>
                    <a:lnTo>
                      <a:pt x="919" y="215"/>
                    </a:lnTo>
                    <a:lnTo>
                      <a:pt x="863" y="245"/>
                    </a:lnTo>
                    <a:lnTo>
                      <a:pt x="815" y="274"/>
                    </a:lnTo>
                    <a:lnTo>
                      <a:pt x="762" y="308"/>
                    </a:lnTo>
                    <a:lnTo>
                      <a:pt x="709" y="342"/>
                    </a:lnTo>
                    <a:lnTo>
                      <a:pt x="657" y="384"/>
                    </a:lnTo>
                    <a:lnTo>
                      <a:pt x="610" y="418"/>
                    </a:lnTo>
                    <a:lnTo>
                      <a:pt x="561" y="464"/>
                    </a:lnTo>
                    <a:lnTo>
                      <a:pt x="514" y="505"/>
                    </a:lnTo>
                    <a:lnTo>
                      <a:pt x="471" y="548"/>
                    </a:lnTo>
                    <a:lnTo>
                      <a:pt x="436" y="594"/>
                    </a:lnTo>
                    <a:lnTo>
                      <a:pt x="406" y="631"/>
                    </a:lnTo>
                    <a:lnTo>
                      <a:pt x="383" y="674"/>
                    </a:lnTo>
                    <a:lnTo>
                      <a:pt x="0" y="618"/>
                    </a:lnTo>
                    <a:lnTo>
                      <a:pt x="60" y="647"/>
                    </a:lnTo>
                    <a:lnTo>
                      <a:pt x="107" y="674"/>
                    </a:lnTo>
                    <a:lnTo>
                      <a:pt x="163" y="700"/>
                    </a:lnTo>
                    <a:lnTo>
                      <a:pt x="204" y="727"/>
                    </a:lnTo>
                    <a:lnTo>
                      <a:pt x="241" y="752"/>
                    </a:lnTo>
                    <a:lnTo>
                      <a:pt x="274" y="772"/>
                    </a:lnTo>
                    <a:lnTo>
                      <a:pt x="306" y="800"/>
                    </a:lnTo>
                    <a:lnTo>
                      <a:pt x="338" y="825"/>
                    </a:lnTo>
                    <a:lnTo>
                      <a:pt x="372" y="854"/>
                    </a:lnTo>
                    <a:lnTo>
                      <a:pt x="410" y="890"/>
                    </a:lnTo>
                    <a:lnTo>
                      <a:pt x="449" y="927"/>
                    </a:lnTo>
                    <a:lnTo>
                      <a:pt x="481" y="962"/>
                    </a:lnTo>
                    <a:lnTo>
                      <a:pt x="517" y="1002"/>
                    </a:lnTo>
                    <a:lnTo>
                      <a:pt x="544" y="1036"/>
                    </a:lnTo>
                    <a:lnTo>
                      <a:pt x="574" y="1024"/>
                    </a:lnTo>
                    <a:lnTo>
                      <a:pt x="604" y="1004"/>
                    </a:lnTo>
                    <a:lnTo>
                      <a:pt x="636" y="988"/>
                    </a:lnTo>
                    <a:lnTo>
                      <a:pt x="673" y="970"/>
                    </a:lnTo>
                    <a:lnTo>
                      <a:pt x="712" y="952"/>
                    </a:lnTo>
                    <a:lnTo>
                      <a:pt x="747" y="939"/>
                    </a:lnTo>
                    <a:lnTo>
                      <a:pt x="781" y="929"/>
                    </a:lnTo>
                    <a:lnTo>
                      <a:pt x="820" y="915"/>
                    </a:lnTo>
                    <a:lnTo>
                      <a:pt x="860" y="904"/>
                    </a:lnTo>
                    <a:lnTo>
                      <a:pt x="902" y="890"/>
                    </a:lnTo>
                    <a:lnTo>
                      <a:pt x="941" y="880"/>
                    </a:lnTo>
                    <a:lnTo>
                      <a:pt x="978" y="869"/>
                    </a:lnTo>
                    <a:lnTo>
                      <a:pt x="1019" y="860"/>
                    </a:lnTo>
                    <a:lnTo>
                      <a:pt x="1058" y="850"/>
                    </a:lnTo>
                    <a:lnTo>
                      <a:pt x="1094" y="842"/>
                    </a:lnTo>
                    <a:lnTo>
                      <a:pt x="1137" y="831"/>
                    </a:lnTo>
                    <a:lnTo>
                      <a:pt x="1193" y="824"/>
                    </a:lnTo>
                    <a:lnTo>
                      <a:pt x="799" y="745"/>
                    </a:lnTo>
                    <a:lnTo>
                      <a:pt x="825" y="685"/>
                    </a:lnTo>
                    <a:lnTo>
                      <a:pt x="856" y="640"/>
                    </a:lnTo>
                    <a:lnTo>
                      <a:pt x="912" y="556"/>
                    </a:lnTo>
                    <a:lnTo>
                      <a:pt x="945" y="516"/>
                    </a:lnTo>
                    <a:lnTo>
                      <a:pt x="978" y="479"/>
                    </a:lnTo>
                    <a:lnTo>
                      <a:pt x="1038" y="415"/>
                    </a:lnTo>
                    <a:lnTo>
                      <a:pt x="1074" y="377"/>
                    </a:lnTo>
                    <a:lnTo>
                      <a:pt x="1117" y="331"/>
                    </a:lnTo>
                    <a:lnTo>
                      <a:pt x="1157" y="297"/>
                    </a:lnTo>
                    <a:lnTo>
                      <a:pt x="1190" y="267"/>
                    </a:lnTo>
                    <a:lnTo>
                      <a:pt x="1223" y="238"/>
                    </a:lnTo>
                    <a:lnTo>
                      <a:pt x="1263" y="207"/>
                    </a:lnTo>
                    <a:lnTo>
                      <a:pt x="1306" y="177"/>
                    </a:lnTo>
                    <a:lnTo>
                      <a:pt x="1349" y="154"/>
                    </a:lnTo>
                    <a:lnTo>
                      <a:pt x="1391" y="128"/>
                    </a:lnTo>
                    <a:lnTo>
                      <a:pt x="1443" y="106"/>
                    </a:lnTo>
                    <a:lnTo>
                      <a:pt x="1492" y="88"/>
                    </a:lnTo>
                    <a:lnTo>
                      <a:pt x="1548" y="72"/>
                    </a:lnTo>
                    <a:lnTo>
                      <a:pt x="1601" y="56"/>
                    </a:lnTo>
                    <a:lnTo>
                      <a:pt x="1657" y="42"/>
                    </a:lnTo>
                    <a:lnTo>
                      <a:pt x="1718" y="28"/>
                    </a:lnTo>
                    <a:lnTo>
                      <a:pt x="1814" y="8"/>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grpSp>
        <p:grpSp>
          <p:nvGrpSpPr>
            <p:cNvPr id="47117" name="Group 25"/>
            <p:cNvGrpSpPr>
              <a:grpSpLocks/>
            </p:cNvGrpSpPr>
            <p:nvPr/>
          </p:nvGrpSpPr>
          <p:grpSpPr bwMode="auto">
            <a:xfrm>
              <a:off x="2968" y="2461"/>
              <a:ext cx="909" cy="565"/>
              <a:chOff x="2968" y="2461"/>
              <a:chExt cx="909" cy="565"/>
            </a:xfrm>
          </p:grpSpPr>
          <p:sp>
            <p:nvSpPr>
              <p:cNvPr id="47124" name="Freeform 21"/>
              <p:cNvSpPr>
                <a:spLocks/>
              </p:cNvSpPr>
              <p:nvPr/>
            </p:nvSpPr>
            <p:spPr bwMode="auto">
              <a:xfrm>
                <a:off x="3349" y="2651"/>
                <a:ext cx="524" cy="367"/>
              </a:xfrm>
              <a:custGeom>
                <a:avLst/>
                <a:gdLst>
                  <a:gd name="T0" fmla="*/ 17 w 1048"/>
                  <a:gd name="T1" fmla="*/ 12 h 734"/>
                  <a:gd name="T2" fmla="*/ 17 w 1048"/>
                  <a:gd name="T3" fmla="*/ 11 h 734"/>
                  <a:gd name="T4" fmla="*/ 15 w 1048"/>
                  <a:gd name="T5" fmla="*/ 11 h 734"/>
                  <a:gd name="T6" fmla="*/ 14 w 1048"/>
                  <a:gd name="T7" fmla="*/ 11 h 734"/>
                  <a:gd name="T8" fmla="*/ 13 w 1048"/>
                  <a:gd name="T9" fmla="*/ 10 h 734"/>
                  <a:gd name="T10" fmla="*/ 12 w 1048"/>
                  <a:gd name="T11" fmla="*/ 10 h 734"/>
                  <a:gd name="T12" fmla="*/ 11 w 1048"/>
                  <a:gd name="T13" fmla="*/ 10 h 734"/>
                  <a:gd name="T14" fmla="*/ 11 w 1048"/>
                  <a:gd name="T15" fmla="*/ 9 h 734"/>
                  <a:gd name="T16" fmla="*/ 10 w 1048"/>
                  <a:gd name="T17" fmla="*/ 9 h 734"/>
                  <a:gd name="T18" fmla="*/ 9 w 1048"/>
                  <a:gd name="T19" fmla="*/ 9 h 734"/>
                  <a:gd name="T20" fmla="*/ 8 w 1048"/>
                  <a:gd name="T21" fmla="*/ 8 h 734"/>
                  <a:gd name="T22" fmla="*/ 8 w 1048"/>
                  <a:gd name="T23" fmla="*/ 7 h 734"/>
                  <a:gd name="T24" fmla="*/ 7 w 1048"/>
                  <a:gd name="T25" fmla="*/ 7 h 734"/>
                  <a:gd name="T26" fmla="*/ 6 w 1048"/>
                  <a:gd name="T27" fmla="*/ 6 h 734"/>
                  <a:gd name="T28" fmla="*/ 6 w 1048"/>
                  <a:gd name="T29" fmla="*/ 6 h 734"/>
                  <a:gd name="T30" fmla="*/ 5 w 1048"/>
                  <a:gd name="T31" fmla="*/ 5 h 734"/>
                  <a:gd name="T32" fmla="*/ 4 w 1048"/>
                  <a:gd name="T33" fmla="*/ 4 h 734"/>
                  <a:gd name="T34" fmla="*/ 4 w 1048"/>
                  <a:gd name="T35" fmla="*/ 3 h 734"/>
                  <a:gd name="T36" fmla="*/ 3 w 1048"/>
                  <a:gd name="T37" fmla="*/ 3 h 734"/>
                  <a:gd name="T38" fmla="*/ 3 w 1048"/>
                  <a:gd name="T39" fmla="*/ 3 h 734"/>
                  <a:gd name="T40" fmla="*/ 3 w 1048"/>
                  <a:gd name="T41" fmla="*/ 2 h 734"/>
                  <a:gd name="T42" fmla="*/ 2 w 1048"/>
                  <a:gd name="T43" fmla="*/ 1 h 734"/>
                  <a:gd name="T44" fmla="*/ 2 w 1048"/>
                  <a:gd name="T45" fmla="*/ 0 h 734"/>
                  <a:gd name="T46" fmla="*/ 0 w 1048"/>
                  <a:gd name="T47" fmla="*/ 1 h 734"/>
                  <a:gd name="T48" fmla="*/ 1 w 1048"/>
                  <a:gd name="T49" fmla="*/ 2 h 734"/>
                  <a:gd name="T50" fmla="*/ 1 w 1048"/>
                  <a:gd name="T51" fmla="*/ 3 h 734"/>
                  <a:gd name="T52" fmla="*/ 2 w 1048"/>
                  <a:gd name="T53" fmla="*/ 4 h 734"/>
                  <a:gd name="T54" fmla="*/ 3 w 1048"/>
                  <a:gd name="T55" fmla="*/ 6 h 734"/>
                  <a:gd name="T56" fmla="*/ 5 w 1048"/>
                  <a:gd name="T57" fmla="*/ 7 h 734"/>
                  <a:gd name="T58" fmla="*/ 7 w 1048"/>
                  <a:gd name="T59" fmla="*/ 9 h 734"/>
                  <a:gd name="T60" fmla="*/ 8 w 1048"/>
                  <a:gd name="T61" fmla="*/ 10 h 734"/>
                  <a:gd name="T62" fmla="*/ 10 w 1048"/>
                  <a:gd name="T63" fmla="*/ 11 h 734"/>
                  <a:gd name="T64" fmla="*/ 12 w 1048"/>
                  <a:gd name="T65" fmla="*/ 11 h 734"/>
                  <a:gd name="T66" fmla="*/ 14 w 1048"/>
                  <a:gd name="T67" fmla="*/ 12 h 734"/>
                  <a:gd name="T68" fmla="*/ 17 w 1048"/>
                  <a:gd name="T69" fmla="*/ 12 h 7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48"/>
                  <a:gd name="T106" fmla="*/ 0 h 734"/>
                  <a:gd name="T107" fmla="*/ 1048 w 1048"/>
                  <a:gd name="T108" fmla="*/ 734 h 7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48" h="734">
                    <a:moveTo>
                      <a:pt x="1048" y="734"/>
                    </a:moveTo>
                    <a:lnTo>
                      <a:pt x="1048" y="680"/>
                    </a:lnTo>
                    <a:lnTo>
                      <a:pt x="972" y="666"/>
                    </a:lnTo>
                    <a:lnTo>
                      <a:pt x="904" y="648"/>
                    </a:lnTo>
                    <a:lnTo>
                      <a:pt x="841" y="626"/>
                    </a:lnTo>
                    <a:lnTo>
                      <a:pt x="776" y="604"/>
                    </a:lnTo>
                    <a:lnTo>
                      <a:pt x="721" y="582"/>
                    </a:lnTo>
                    <a:lnTo>
                      <a:pt x="675" y="561"/>
                    </a:lnTo>
                    <a:lnTo>
                      <a:pt x="632" y="540"/>
                    </a:lnTo>
                    <a:lnTo>
                      <a:pt x="582" y="516"/>
                    </a:lnTo>
                    <a:lnTo>
                      <a:pt x="539" y="487"/>
                    </a:lnTo>
                    <a:lnTo>
                      <a:pt x="490" y="450"/>
                    </a:lnTo>
                    <a:lnTo>
                      <a:pt x="450" y="418"/>
                    </a:lnTo>
                    <a:lnTo>
                      <a:pt x="410" y="385"/>
                    </a:lnTo>
                    <a:lnTo>
                      <a:pt x="374" y="349"/>
                    </a:lnTo>
                    <a:lnTo>
                      <a:pt x="328" y="305"/>
                    </a:lnTo>
                    <a:lnTo>
                      <a:pt x="278" y="254"/>
                    </a:lnTo>
                    <a:lnTo>
                      <a:pt x="249" y="218"/>
                    </a:lnTo>
                    <a:lnTo>
                      <a:pt x="220" y="179"/>
                    </a:lnTo>
                    <a:lnTo>
                      <a:pt x="190" y="143"/>
                    </a:lnTo>
                    <a:lnTo>
                      <a:pt x="164" y="105"/>
                    </a:lnTo>
                    <a:lnTo>
                      <a:pt x="130" y="47"/>
                    </a:lnTo>
                    <a:lnTo>
                      <a:pt x="111" y="0"/>
                    </a:lnTo>
                    <a:lnTo>
                      <a:pt x="0" y="14"/>
                    </a:lnTo>
                    <a:lnTo>
                      <a:pt x="37" y="94"/>
                    </a:lnTo>
                    <a:lnTo>
                      <a:pt x="91" y="179"/>
                    </a:lnTo>
                    <a:lnTo>
                      <a:pt x="147" y="251"/>
                    </a:lnTo>
                    <a:lnTo>
                      <a:pt x="220" y="327"/>
                    </a:lnTo>
                    <a:lnTo>
                      <a:pt x="318" y="436"/>
                    </a:lnTo>
                    <a:lnTo>
                      <a:pt x="427" y="527"/>
                    </a:lnTo>
                    <a:lnTo>
                      <a:pt x="543" y="604"/>
                    </a:lnTo>
                    <a:lnTo>
                      <a:pt x="645" y="651"/>
                    </a:lnTo>
                    <a:lnTo>
                      <a:pt x="773" y="699"/>
                    </a:lnTo>
                    <a:lnTo>
                      <a:pt x="878" y="717"/>
                    </a:lnTo>
                    <a:lnTo>
                      <a:pt x="1048" y="734"/>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25" name="Freeform 22"/>
              <p:cNvSpPr>
                <a:spLocks/>
              </p:cNvSpPr>
              <p:nvPr/>
            </p:nvSpPr>
            <p:spPr bwMode="auto">
              <a:xfrm>
                <a:off x="2968" y="2461"/>
                <a:ext cx="272" cy="264"/>
              </a:xfrm>
              <a:custGeom>
                <a:avLst/>
                <a:gdLst>
                  <a:gd name="T0" fmla="*/ 9 w 543"/>
                  <a:gd name="T1" fmla="*/ 2 h 526"/>
                  <a:gd name="T2" fmla="*/ 9 w 543"/>
                  <a:gd name="T3" fmla="*/ 0 h 526"/>
                  <a:gd name="T4" fmla="*/ 9 w 543"/>
                  <a:gd name="T5" fmla="*/ 1 h 526"/>
                  <a:gd name="T6" fmla="*/ 8 w 543"/>
                  <a:gd name="T7" fmla="*/ 1 h 526"/>
                  <a:gd name="T8" fmla="*/ 8 w 543"/>
                  <a:gd name="T9" fmla="*/ 2 h 526"/>
                  <a:gd name="T10" fmla="*/ 7 w 543"/>
                  <a:gd name="T11" fmla="*/ 3 h 526"/>
                  <a:gd name="T12" fmla="*/ 7 w 543"/>
                  <a:gd name="T13" fmla="*/ 3 h 526"/>
                  <a:gd name="T14" fmla="*/ 6 w 543"/>
                  <a:gd name="T15" fmla="*/ 4 h 526"/>
                  <a:gd name="T16" fmla="*/ 5 w 543"/>
                  <a:gd name="T17" fmla="*/ 4 h 526"/>
                  <a:gd name="T18" fmla="*/ 5 w 543"/>
                  <a:gd name="T19" fmla="*/ 5 h 526"/>
                  <a:gd name="T20" fmla="*/ 4 w 543"/>
                  <a:gd name="T21" fmla="*/ 5 h 526"/>
                  <a:gd name="T22" fmla="*/ 4 w 543"/>
                  <a:gd name="T23" fmla="*/ 6 h 526"/>
                  <a:gd name="T24" fmla="*/ 3 w 543"/>
                  <a:gd name="T25" fmla="*/ 6 h 526"/>
                  <a:gd name="T26" fmla="*/ 2 w 543"/>
                  <a:gd name="T27" fmla="*/ 6 h 526"/>
                  <a:gd name="T28" fmla="*/ 2 w 543"/>
                  <a:gd name="T29" fmla="*/ 7 h 526"/>
                  <a:gd name="T30" fmla="*/ 1 w 543"/>
                  <a:gd name="T31" fmla="*/ 7 h 526"/>
                  <a:gd name="T32" fmla="*/ 0 w 543"/>
                  <a:gd name="T33" fmla="*/ 7 h 526"/>
                  <a:gd name="T34" fmla="*/ 0 w 543"/>
                  <a:gd name="T35" fmla="*/ 9 h 526"/>
                  <a:gd name="T36" fmla="*/ 1 w 543"/>
                  <a:gd name="T37" fmla="*/ 8 h 526"/>
                  <a:gd name="T38" fmla="*/ 3 w 543"/>
                  <a:gd name="T39" fmla="*/ 8 h 526"/>
                  <a:gd name="T40" fmla="*/ 5 w 543"/>
                  <a:gd name="T41" fmla="*/ 7 h 526"/>
                  <a:gd name="T42" fmla="*/ 6 w 543"/>
                  <a:gd name="T43" fmla="*/ 6 h 526"/>
                  <a:gd name="T44" fmla="*/ 7 w 543"/>
                  <a:gd name="T45" fmla="*/ 5 h 526"/>
                  <a:gd name="T46" fmla="*/ 8 w 543"/>
                  <a:gd name="T47" fmla="*/ 4 h 526"/>
                  <a:gd name="T48" fmla="*/ 9 w 543"/>
                  <a:gd name="T49" fmla="*/ 3 h 526"/>
                  <a:gd name="T50" fmla="*/ 9 w 543"/>
                  <a:gd name="T51" fmla="*/ 1 h 526"/>
                  <a:gd name="T52" fmla="*/ 9 w 543"/>
                  <a:gd name="T53" fmla="*/ 1 h 526"/>
                  <a:gd name="T54" fmla="*/ 9 w 543"/>
                  <a:gd name="T55" fmla="*/ 2 h 5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43"/>
                  <a:gd name="T85" fmla="*/ 0 h 526"/>
                  <a:gd name="T86" fmla="*/ 543 w 543"/>
                  <a:gd name="T87" fmla="*/ 526 h 52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43" h="526">
                    <a:moveTo>
                      <a:pt x="543" y="118"/>
                    </a:moveTo>
                    <a:lnTo>
                      <a:pt x="543" y="0"/>
                    </a:lnTo>
                    <a:lnTo>
                      <a:pt x="521" y="30"/>
                    </a:lnTo>
                    <a:lnTo>
                      <a:pt x="497" y="62"/>
                    </a:lnTo>
                    <a:lnTo>
                      <a:pt x="465" y="94"/>
                    </a:lnTo>
                    <a:lnTo>
                      <a:pt x="425" y="132"/>
                    </a:lnTo>
                    <a:lnTo>
                      <a:pt x="387" y="173"/>
                    </a:lnTo>
                    <a:lnTo>
                      <a:pt x="347" y="212"/>
                    </a:lnTo>
                    <a:lnTo>
                      <a:pt x="311" y="244"/>
                    </a:lnTo>
                    <a:lnTo>
                      <a:pt x="278" y="273"/>
                    </a:lnTo>
                    <a:lnTo>
                      <a:pt x="241" y="300"/>
                    </a:lnTo>
                    <a:lnTo>
                      <a:pt x="204" y="327"/>
                    </a:lnTo>
                    <a:lnTo>
                      <a:pt x="160" y="355"/>
                    </a:lnTo>
                    <a:lnTo>
                      <a:pt x="119" y="376"/>
                    </a:lnTo>
                    <a:lnTo>
                      <a:pt x="77" y="396"/>
                    </a:lnTo>
                    <a:lnTo>
                      <a:pt x="33" y="416"/>
                    </a:lnTo>
                    <a:lnTo>
                      <a:pt x="0" y="433"/>
                    </a:lnTo>
                    <a:lnTo>
                      <a:pt x="0" y="526"/>
                    </a:lnTo>
                    <a:lnTo>
                      <a:pt x="59" y="507"/>
                    </a:lnTo>
                    <a:lnTo>
                      <a:pt x="146" y="466"/>
                    </a:lnTo>
                    <a:lnTo>
                      <a:pt x="258" y="414"/>
                    </a:lnTo>
                    <a:lnTo>
                      <a:pt x="339" y="358"/>
                    </a:lnTo>
                    <a:lnTo>
                      <a:pt x="414" y="278"/>
                    </a:lnTo>
                    <a:lnTo>
                      <a:pt x="488" y="212"/>
                    </a:lnTo>
                    <a:lnTo>
                      <a:pt x="543" y="147"/>
                    </a:lnTo>
                    <a:lnTo>
                      <a:pt x="543" y="1"/>
                    </a:lnTo>
                    <a:lnTo>
                      <a:pt x="543" y="3"/>
                    </a:lnTo>
                    <a:lnTo>
                      <a:pt x="543" y="118"/>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26" name="Freeform 23"/>
              <p:cNvSpPr>
                <a:spLocks/>
              </p:cNvSpPr>
              <p:nvPr/>
            </p:nvSpPr>
            <p:spPr bwMode="auto">
              <a:xfrm>
                <a:off x="3241" y="2462"/>
                <a:ext cx="324" cy="163"/>
              </a:xfrm>
              <a:custGeom>
                <a:avLst/>
                <a:gdLst>
                  <a:gd name="T0" fmla="*/ 10 w 649"/>
                  <a:gd name="T1" fmla="*/ 5 h 327"/>
                  <a:gd name="T2" fmla="*/ 10 w 649"/>
                  <a:gd name="T3" fmla="*/ 3 h 327"/>
                  <a:gd name="T4" fmla="*/ 9 w 649"/>
                  <a:gd name="T5" fmla="*/ 3 h 327"/>
                  <a:gd name="T6" fmla="*/ 8 w 649"/>
                  <a:gd name="T7" fmla="*/ 3 h 327"/>
                  <a:gd name="T8" fmla="*/ 8 w 649"/>
                  <a:gd name="T9" fmla="*/ 3 h 327"/>
                  <a:gd name="T10" fmla="*/ 7 w 649"/>
                  <a:gd name="T11" fmla="*/ 2 h 327"/>
                  <a:gd name="T12" fmla="*/ 6 w 649"/>
                  <a:gd name="T13" fmla="*/ 2 h 327"/>
                  <a:gd name="T14" fmla="*/ 5 w 649"/>
                  <a:gd name="T15" fmla="*/ 2 h 327"/>
                  <a:gd name="T16" fmla="*/ 4 w 649"/>
                  <a:gd name="T17" fmla="*/ 2 h 327"/>
                  <a:gd name="T18" fmla="*/ 3 w 649"/>
                  <a:gd name="T19" fmla="*/ 1 h 327"/>
                  <a:gd name="T20" fmla="*/ 3 w 649"/>
                  <a:gd name="T21" fmla="*/ 1 h 327"/>
                  <a:gd name="T22" fmla="*/ 2 w 649"/>
                  <a:gd name="T23" fmla="*/ 1 h 327"/>
                  <a:gd name="T24" fmla="*/ 1 w 649"/>
                  <a:gd name="T25" fmla="*/ 0 h 327"/>
                  <a:gd name="T26" fmla="*/ 0 w 649"/>
                  <a:gd name="T27" fmla="*/ 0 h 327"/>
                  <a:gd name="T28" fmla="*/ 0 w 649"/>
                  <a:gd name="T29" fmla="*/ 0 h 327"/>
                  <a:gd name="T30" fmla="*/ 0 w 649"/>
                  <a:gd name="T31" fmla="*/ 0 h 327"/>
                  <a:gd name="T32" fmla="*/ 0 w 649"/>
                  <a:gd name="T33" fmla="*/ 1 h 327"/>
                  <a:gd name="T34" fmla="*/ 0 w 649"/>
                  <a:gd name="T35" fmla="*/ 2 h 327"/>
                  <a:gd name="T36" fmla="*/ 1 w 649"/>
                  <a:gd name="T37" fmla="*/ 3 h 327"/>
                  <a:gd name="T38" fmla="*/ 3 w 649"/>
                  <a:gd name="T39" fmla="*/ 3 h 327"/>
                  <a:gd name="T40" fmla="*/ 4 w 649"/>
                  <a:gd name="T41" fmla="*/ 4 h 327"/>
                  <a:gd name="T42" fmla="*/ 6 w 649"/>
                  <a:gd name="T43" fmla="*/ 4 h 327"/>
                  <a:gd name="T44" fmla="*/ 7 w 649"/>
                  <a:gd name="T45" fmla="*/ 4 h 327"/>
                  <a:gd name="T46" fmla="*/ 8 w 649"/>
                  <a:gd name="T47" fmla="*/ 5 h 327"/>
                  <a:gd name="T48" fmla="*/ 10 w 649"/>
                  <a:gd name="T49" fmla="*/ 5 h 3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49"/>
                  <a:gd name="T76" fmla="*/ 0 h 327"/>
                  <a:gd name="T77" fmla="*/ 649 w 649"/>
                  <a:gd name="T78" fmla="*/ 327 h 3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49" h="327">
                    <a:moveTo>
                      <a:pt x="649" y="327"/>
                    </a:moveTo>
                    <a:lnTo>
                      <a:pt x="649" y="226"/>
                    </a:lnTo>
                    <a:lnTo>
                      <a:pt x="608" y="218"/>
                    </a:lnTo>
                    <a:lnTo>
                      <a:pt x="565" y="209"/>
                    </a:lnTo>
                    <a:lnTo>
                      <a:pt x="524" y="199"/>
                    </a:lnTo>
                    <a:lnTo>
                      <a:pt x="482" y="188"/>
                    </a:lnTo>
                    <a:lnTo>
                      <a:pt x="433" y="174"/>
                    </a:lnTo>
                    <a:lnTo>
                      <a:pt x="381" y="160"/>
                    </a:lnTo>
                    <a:lnTo>
                      <a:pt x="314" y="138"/>
                    </a:lnTo>
                    <a:lnTo>
                      <a:pt x="250" y="117"/>
                    </a:lnTo>
                    <a:lnTo>
                      <a:pt x="209" y="103"/>
                    </a:lnTo>
                    <a:lnTo>
                      <a:pt x="159" y="82"/>
                    </a:lnTo>
                    <a:lnTo>
                      <a:pt x="105" y="57"/>
                    </a:lnTo>
                    <a:lnTo>
                      <a:pt x="57" y="33"/>
                    </a:lnTo>
                    <a:lnTo>
                      <a:pt x="21" y="13"/>
                    </a:lnTo>
                    <a:lnTo>
                      <a:pt x="0" y="0"/>
                    </a:lnTo>
                    <a:lnTo>
                      <a:pt x="0" y="125"/>
                    </a:lnTo>
                    <a:lnTo>
                      <a:pt x="41" y="156"/>
                    </a:lnTo>
                    <a:lnTo>
                      <a:pt x="123" y="200"/>
                    </a:lnTo>
                    <a:lnTo>
                      <a:pt x="217" y="243"/>
                    </a:lnTo>
                    <a:lnTo>
                      <a:pt x="302" y="268"/>
                    </a:lnTo>
                    <a:lnTo>
                      <a:pt x="400" y="298"/>
                    </a:lnTo>
                    <a:lnTo>
                      <a:pt x="498" y="318"/>
                    </a:lnTo>
                    <a:lnTo>
                      <a:pt x="568" y="326"/>
                    </a:lnTo>
                    <a:lnTo>
                      <a:pt x="649" y="327"/>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27" name="Freeform 24"/>
              <p:cNvSpPr>
                <a:spLocks/>
              </p:cNvSpPr>
              <p:nvPr/>
            </p:nvSpPr>
            <p:spPr bwMode="auto">
              <a:xfrm>
                <a:off x="2971" y="2527"/>
                <a:ext cx="906" cy="499"/>
              </a:xfrm>
              <a:custGeom>
                <a:avLst/>
                <a:gdLst>
                  <a:gd name="T0" fmla="*/ 26 w 1813"/>
                  <a:gd name="T1" fmla="*/ 16 h 998"/>
                  <a:gd name="T2" fmla="*/ 25 w 1813"/>
                  <a:gd name="T3" fmla="*/ 16 h 998"/>
                  <a:gd name="T4" fmla="*/ 23 w 1813"/>
                  <a:gd name="T5" fmla="*/ 16 h 998"/>
                  <a:gd name="T6" fmla="*/ 21 w 1813"/>
                  <a:gd name="T7" fmla="*/ 16 h 998"/>
                  <a:gd name="T8" fmla="*/ 19 w 1813"/>
                  <a:gd name="T9" fmla="*/ 15 h 998"/>
                  <a:gd name="T10" fmla="*/ 17 w 1813"/>
                  <a:gd name="T11" fmla="*/ 15 h 998"/>
                  <a:gd name="T12" fmla="*/ 16 w 1813"/>
                  <a:gd name="T13" fmla="*/ 14 h 998"/>
                  <a:gd name="T14" fmla="*/ 14 w 1813"/>
                  <a:gd name="T15" fmla="*/ 13 h 998"/>
                  <a:gd name="T16" fmla="*/ 12 w 1813"/>
                  <a:gd name="T17" fmla="*/ 12 h 998"/>
                  <a:gd name="T18" fmla="*/ 11 w 1813"/>
                  <a:gd name="T19" fmla="*/ 11 h 998"/>
                  <a:gd name="T20" fmla="*/ 9 w 1813"/>
                  <a:gd name="T21" fmla="*/ 10 h 998"/>
                  <a:gd name="T22" fmla="*/ 8 w 1813"/>
                  <a:gd name="T23" fmla="*/ 9 h 998"/>
                  <a:gd name="T24" fmla="*/ 6 w 1813"/>
                  <a:gd name="T25" fmla="*/ 7 h 998"/>
                  <a:gd name="T26" fmla="*/ 5 w 1813"/>
                  <a:gd name="T27" fmla="*/ 6 h 998"/>
                  <a:gd name="T28" fmla="*/ 0 w 1813"/>
                  <a:gd name="T29" fmla="*/ 6 h 998"/>
                  <a:gd name="T30" fmla="*/ 2 w 1813"/>
                  <a:gd name="T31" fmla="*/ 6 h 998"/>
                  <a:gd name="T32" fmla="*/ 3 w 1813"/>
                  <a:gd name="T33" fmla="*/ 5 h 998"/>
                  <a:gd name="T34" fmla="*/ 4 w 1813"/>
                  <a:gd name="T35" fmla="*/ 4 h 998"/>
                  <a:gd name="T36" fmla="*/ 5 w 1813"/>
                  <a:gd name="T37" fmla="*/ 3 h 998"/>
                  <a:gd name="T38" fmla="*/ 6 w 1813"/>
                  <a:gd name="T39" fmla="*/ 2 h 998"/>
                  <a:gd name="T40" fmla="*/ 8 w 1813"/>
                  <a:gd name="T41" fmla="*/ 1 h 998"/>
                  <a:gd name="T42" fmla="*/ 8 w 1813"/>
                  <a:gd name="T43" fmla="*/ 1 h 998"/>
                  <a:gd name="T44" fmla="*/ 9 w 1813"/>
                  <a:gd name="T45" fmla="*/ 1 h 998"/>
                  <a:gd name="T46" fmla="*/ 11 w 1813"/>
                  <a:gd name="T47" fmla="*/ 2 h 998"/>
                  <a:gd name="T48" fmla="*/ 12 w 1813"/>
                  <a:gd name="T49" fmla="*/ 2 h 998"/>
                  <a:gd name="T50" fmla="*/ 13 w 1813"/>
                  <a:gd name="T51" fmla="*/ 3 h 998"/>
                  <a:gd name="T52" fmla="*/ 14 w 1813"/>
                  <a:gd name="T53" fmla="*/ 3 h 998"/>
                  <a:gd name="T54" fmla="*/ 15 w 1813"/>
                  <a:gd name="T55" fmla="*/ 3 h 998"/>
                  <a:gd name="T56" fmla="*/ 17 w 1813"/>
                  <a:gd name="T57" fmla="*/ 3 h 998"/>
                  <a:gd name="T58" fmla="*/ 18 w 1813"/>
                  <a:gd name="T59" fmla="*/ 4 h 998"/>
                  <a:gd name="T60" fmla="*/ 12 w 1813"/>
                  <a:gd name="T61" fmla="*/ 6 h 998"/>
                  <a:gd name="T62" fmla="*/ 14 w 1813"/>
                  <a:gd name="T63" fmla="*/ 8 h 998"/>
                  <a:gd name="T64" fmla="*/ 15 w 1813"/>
                  <a:gd name="T65" fmla="*/ 9 h 998"/>
                  <a:gd name="T66" fmla="*/ 16 w 1813"/>
                  <a:gd name="T67" fmla="*/ 10 h 998"/>
                  <a:gd name="T68" fmla="*/ 18 w 1813"/>
                  <a:gd name="T69" fmla="*/ 12 h 998"/>
                  <a:gd name="T70" fmla="*/ 19 w 1813"/>
                  <a:gd name="T71" fmla="*/ 13 h 998"/>
                  <a:gd name="T72" fmla="*/ 20 w 1813"/>
                  <a:gd name="T73" fmla="*/ 13 h 998"/>
                  <a:gd name="T74" fmla="*/ 21 w 1813"/>
                  <a:gd name="T75" fmla="*/ 14 h 998"/>
                  <a:gd name="T76" fmla="*/ 23 w 1813"/>
                  <a:gd name="T77" fmla="*/ 15 h 998"/>
                  <a:gd name="T78" fmla="*/ 25 w 1813"/>
                  <a:gd name="T79" fmla="*/ 15 h 998"/>
                  <a:gd name="T80" fmla="*/ 26 w 1813"/>
                  <a:gd name="T81" fmla="*/ 16 h 9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3"/>
                  <a:gd name="T124" fmla="*/ 0 h 998"/>
                  <a:gd name="T125" fmla="*/ 1813 w 1813"/>
                  <a:gd name="T126" fmla="*/ 998 h 99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3" h="998">
                    <a:moveTo>
                      <a:pt x="1813" y="989"/>
                    </a:moveTo>
                    <a:lnTo>
                      <a:pt x="1712" y="998"/>
                    </a:lnTo>
                    <a:lnTo>
                      <a:pt x="1664" y="998"/>
                    </a:lnTo>
                    <a:lnTo>
                      <a:pt x="1604" y="998"/>
                    </a:lnTo>
                    <a:lnTo>
                      <a:pt x="1548" y="993"/>
                    </a:lnTo>
                    <a:lnTo>
                      <a:pt x="1492" y="989"/>
                    </a:lnTo>
                    <a:lnTo>
                      <a:pt x="1437" y="982"/>
                    </a:lnTo>
                    <a:lnTo>
                      <a:pt x="1387" y="972"/>
                    </a:lnTo>
                    <a:lnTo>
                      <a:pt x="1332" y="961"/>
                    </a:lnTo>
                    <a:lnTo>
                      <a:pt x="1266" y="943"/>
                    </a:lnTo>
                    <a:lnTo>
                      <a:pt x="1207" y="921"/>
                    </a:lnTo>
                    <a:lnTo>
                      <a:pt x="1150" y="903"/>
                    </a:lnTo>
                    <a:lnTo>
                      <a:pt x="1088" y="878"/>
                    </a:lnTo>
                    <a:lnTo>
                      <a:pt x="1028" y="849"/>
                    </a:lnTo>
                    <a:lnTo>
                      <a:pt x="969" y="820"/>
                    </a:lnTo>
                    <a:lnTo>
                      <a:pt x="919" y="792"/>
                    </a:lnTo>
                    <a:lnTo>
                      <a:pt x="863" y="763"/>
                    </a:lnTo>
                    <a:lnTo>
                      <a:pt x="815" y="735"/>
                    </a:lnTo>
                    <a:lnTo>
                      <a:pt x="762" y="702"/>
                    </a:lnTo>
                    <a:lnTo>
                      <a:pt x="710" y="669"/>
                    </a:lnTo>
                    <a:lnTo>
                      <a:pt x="657" y="629"/>
                    </a:lnTo>
                    <a:lnTo>
                      <a:pt x="610" y="597"/>
                    </a:lnTo>
                    <a:lnTo>
                      <a:pt x="561" y="553"/>
                    </a:lnTo>
                    <a:lnTo>
                      <a:pt x="514" y="513"/>
                    </a:lnTo>
                    <a:lnTo>
                      <a:pt x="471" y="473"/>
                    </a:lnTo>
                    <a:lnTo>
                      <a:pt x="436" y="430"/>
                    </a:lnTo>
                    <a:lnTo>
                      <a:pt x="406" y="392"/>
                    </a:lnTo>
                    <a:lnTo>
                      <a:pt x="383" y="352"/>
                    </a:lnTo>
                    <a:lnTo>
                      <a:pt x="0" y="407"/>
                    </a:lnTo>
                    <a:lnTo>
                      <a:pt x="54" y="378"/>
                    </a:lnTo>
                    <a:lnTo>
                      <a:pt x="117" y="349"/>
                    </a:lnTo>
                    <a:lnTo>
                      <a:pt x="166" y="323"/>
                    </a:lnTo>
                    <a:lnTo>
                      <a:pt x="204" y="304"/>
                    </a:lnTo>
                    <a:lnTo>
                      <a:pt x="244" y="280"/>
                    </a:lnTo>
                    <a:lnTo>
                      <a:pt x="278" y="258"/>
                    </a:lnTo>
                    <a:lnTo>
                      <a:pt x="309" y="235"/>
                    </a:lnTo>
                    <a:lnTo>
                      <a:pt x="338" y="207"/>
                    </a:lnTo>
                    <a:lnTo>
                      <a:pt x="372" y="179"/>
                    </a:lnTo>
                    <a:lnTo>
                      <a:pt x="410" y="144"/>
                    </a:lnTo>
                    <a:lnTo>
                      <a:pt x="446" y="106"/>
                    </a:lnTo>
                    <a:lnTo>
                      <a:pt x="478" y="75"/>
                    </a:lnTo>
                    <a:lnTo>
                      <a:pt x="517" y="36"/>
                    </a:lnTo>
                    <a:lnTo>
                      <a:pt x="544" y="0"/>
                    </a:lnTo>
                    <a:lnTo>
                      <a:pt x="574" y="16"/>
                    </a:lnTo>
                    <a:lnTo>
                      <a:pt x="604" y="34"/>
                    </a:lnTo>
                    <a:lnTo>
                      <a:pt x="636" y="49"/>
                    </a:lnTo>
                    <a:lnTo>
                      <a:pt x="673" y="66"/>
                    </a:lnTo>
                    <a:lnTo>
                      <a:pt x="712" y="83"/>
                    </a:lnTo>
                    <a:lnTo>
                      <a:pt x="747" y="97"/>
                    </a:lnTo>
                    <a:lnTo>
                      <a:pt x="781" y="108"/>
                    </a:lnTo>
                    <a:lnTo>
                      <a:pt x="820" y="121"/>
                    </a:lnTo>
                    <a:lnTo>
                      <a:pt x="861" y="132"/>
                    </a:lnTo>
                    <a:lnTo>
                      <a:pt x="902" y="144"/>
                    </a:lnTo>
                    <a:lnTo>
                      <a:pt x="941" y="155"/>
                    </a:lnTo>
                    <a:lnTo>
                      <a:pt x="978" y="166"/>
                    </a:lnTo>
                    <a:lnTo>
                      <a:pt x="1019" y="173"/>
                    </a:lnTo>
                    <a:lnTo>
                      <a:pt x="1058" y="183"/>
                    </a:lnTo>
                    <a:lnTo>
                      <a:pt x="1094" y="191"/>
                    </a:lnTo>
                    <a:lnTo>
                      <a:pt x="1137" y="201"/>
                    </a:lnTo>
                    <a:lnTo>
                      <a:pt x="1196" y="208"/>
                    </a:lnTo>
                    <a:lnTo>
                      <a:pt x="799" y="283"/>
                    </a:lnTo>
                    <a:lnTo>
                      <a:pt x="825" y="341"/>
                    </a:lnTo>
                    <a:lnTo>
                      <a:pt x="856" y="385"/>
                    </a:lnTo>
                    <a:lnTo>
                      <a:pt x="912" y="466"/>
                    </a:lnTo>
                    <a:lnTo>
                      <a:pt x="945" y="502"/>
                    </a:lnTo>
                    <a:lnTo>
                      <a:pt x="978" y="539"/>
                    </a:lnTo>
                    <a:lnTo>
                      <a:pt x="1038" y="600"/>
                    </a:lnTo>
                    <a:lnTo>
                      <a:pt x="1074" y="637"/>
                    </a:lnTo>
                    <a:lnTo>
                      <a:pt x="1117" y="680"/>
                    </a:lnTo>
                    <a:lnTo>
                      <a:pt x="1157" y="713"/>
                    </a:lnTo>
                    <a:lnTo>
                      <a:pt x="1190" y="742"/>
                    </a:lnTo>
                    <a:lnTo>
                      <a:pt x="1223" y="770"/>
                    </a:lnTo>
                    <a:lnTo>
                      <a:pt x="1263" y="798"/>
                    </a:lnTo>
                    <a:lnTo>
                      <a:pt x="1306" y="827"/>
                    </a:lnTo>
                    <a:lnTo>
                      <a:pt x="1349" y="849"/>
                    </a:lnTo>
                    <a:lnTo>
                      <a:pt x="1391" y="874"/>
                    </a:lnTo>
                    <a:lnTo>
                      <a:pt x="1444" y="896"/>
                    </a:lnTo>
                    <a:lnTo>
                      <a:pt x="1492" y="914"/>
                    </a:lnTo>
                    <a:lnTo>
                      <a:pt x="1548" y="929"/>
                    </a:lnTo>
                    <a:lnTo>
                      <a:pt x="1601" y="943"/>
                    </a:lnTo>
                    <a:lnTo>
                      <a:pt x="1657" y="958"/>
                    </a:lnTo>
                    <a:lnTo>
                      <a:pt x="1716" y="969"/>
                    </a:lnTo>
                    <a:lnTo>
                      <a:pt x="1813" y="989"/>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grpSp>
        <p:grpSp>
          <p:nvGrpSpPr>
            <p:cNvPr id="47118" name="Group 31"/>
            <p:cNvGrpSpPr>
              <a:grpSpLocks/>
            </p:cNvGrpSpPr>
            <p:nvPr/>
          </p:nvGrpSpPr>
          <p:grpSpPr bwMode="auto">
            <a:xfrm>
              <a:off x="1944" y="2461"/>
              <a:ext cx="908" cy="554"/>
              <a:chOff x="1944" y="2461"/>
              <a:chExt cx="908" cy="554"/>
            </a:xfrm>
          </p:grpSpPr>
          <p:sp>
            <p:nvSpPr>
              <p:cNvPr id="47119" name="Freeform 26"/>
              <p:cNvSpPr>
                <a:spLocks/>
              </p:cNvSpPr>
              <p:nvPr/>
            </p:nvSpPr>
            <p:spPr bwMode="auto">
              <a:xfrm>
                <a:off x="2255" y="2567"/>
                <a:ext cx="197" cy="84"/>
              </a:xfrm>
              <a:custGeom>
                <a:avLst/>
                <a:gdLst>
                  <a:gd name="T0" fmla="*/ 0 w 392"/>
                  <a:gd name="T1" fmla="*/ 2 h 167"/>
                  <a:gd name="T2" fmla="*/ 0 w 392"/>
                  <a:gd name="T3" fmla="*/ 0 h 167"/>
                  <a:gd name="T4" fmla="*/ 7 w 392"/>
                  <a:gd name="T5" fmla="*/ 2 h 167"/>
                  <a:gd name="T6" fmla="*/ 7 w 392"/>
                  <a:gd name="T7" fmla="*/ 2 h 167"/>
                  <a:gd name="T8" fmla="*/ 6 w 392"/>
                  <a:gd name="T9" fmla="*/ 3 h 167"/>
                  <a:gd name="T10" fmla="*/ 0 w 392"/>
                  <a:gd name="T11" fmla="*/ 2 h 167"/>
                  <a:gd name="T12" fmla="*/ 0 60000 65536"/>
                  <a:gd name="T13" fmla="*/ 0 60000 65536"/>
                  <a:gd name="T14" fmla="*/ 0 60000 65536"/>
                  <a:gd name="T15" fmla="*/ 0 60000 65536"/>
                  <a:gd name="T16" fmla="*/ 0 60000 65536"/>
                  <a:gd name="T17" fmla="*/ 0 60000 65536"/>
                  <a:gd name="T18" fmla="*/ 0 w 392"/>
                  <a:gd name="T19" fmla="*/ 0 h 167"/>
                  <a:gd name="T20" fmla="*/ 392 w 392"/>
                  <a:gd name="T21" fmla="*/ 167 h 167"/>
                </a:gdLst>
                <a:ahLst/>
                <a:cxnLst>
                  <a:cxn ang="T12">
                    <a:pos x="T0" y="T1"/>
                  </a:cxn>
                  <a:cxn ang="T13">
                    <a:pos x="T2" y="T3"/>
                  </a:cxn>
                  <a:cxn ang="T14">
                    <a:pos x="T4" y="T5"/>
                  </a:cxn>
                  <a:cxn ang="T15">
                    <a:pos x="T6" y="T7"/>
                  </a:cxn>
                  <a:cxn ang="T16">
                    <a:pos x="T8" y="T9"/>
                  </a:cxn>
                  <a:cxn ang="T17">
                    <a:pos x="T10" y="T11"/>
                  </a:cxn>
                </a:cxnLst>
                <a:rect l="T18" t="T19" r="T20" b="T21"/>
                <a:pathLst>
                  <a:path w="392" h="167">
                    <a:moveTo>
                      <a:pt x="0" y="98"/>
                    </a:moveTo>
                    <a:lnTo>
                      <a:pt x="0" y="0"/>
                    </a:lnTo>
                    <a:lnTo>
                      <a:pt x="392" y="76"/>
                    </a:lnTo>
                    <a:lnTo>
                      <a:pt x="386" y="121"/>
                    </a:lnTo>
                    <a:lnTo>
                      <a:pt x="359" y="167"/>
                    </a:lnTo>
                    <a:lnTo>
                      <a:pt x="0" y="98"/>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20" name="Freeform 27"/>
              <p:cNvSpPr>
                <a:spLocks/>
              </p:cNvSpPr>
              <p:nvPr/>
            </p:nvSpPr>
            <p:spPr bwMode="auto">
              <a:xfrm>
                <a:off x="2662" y="2635"/>
                <a:ext cx="189" cy="80"/>
              </a:xfrm>
              <a:custGeom>
                <a:avLst/>
                <a:gdLst>
                  <a:gd name="T0" fmla="*/ 6 w 378"/>
                  <a:gd name="T1" fmla="*/ 2 h 161"/>
                  <a:gd name="T2" fmla="*/ 6 w 378"/>
                  <a:gd name="T3" fmla="*/ 1 h 161"/>
                  <a:gd name="T4" fmla="*/ 0 w 378"/>
                  <a:gd name="T5" fmla="*/ 0 h 161"/>
                  <a:gd name="T6" fmla="*/ 0 w 378"/>
                  <a:gd name="T7" fmla="*/ 1 h 161"/>
                  <a:gd name="T8" fmla="*/ 6 w 378"/>
                  <a:gd name="T9" fmla="*/ 2 h 161"/>
                  <a:gd name="T10" fmla="*/ 0 60000 65536"/>
                  <a:gd name="T11" fmla="*/ 0 60000 65536"/>
                  <a:gd name="T12" fmla="*/ 0 60000 65536"/>
                  <a:gd name="T13" fmla="*/ 0 60000 65536"/>
                  <a:gd name="T14" fmla="*/ 0 60000 65536"/>
                  <a:gd name="T15" fmla="*/ 0 w 378"/>
                  <a:gd name="T16" fmla="*/ 0 h 161"/>
                  <a:gd name="T17" fmla="*/ 378 w 378"/>
                  <a:gd name="T18" fmla="*/ 161 h 161"/>
                </a:gdLst>
                <a:ahLst/>
                <a:cxnLst>
                  <a:cxn ang="T10">
                    <a:pos x="T0" y="T1"/>
                  </a:cxn>
                  <a:cxn ang="T11">
                    <a:pos x="T2" y="T3"/>
                  </a:cxn>
                  <a:cxn ang="T12">
                    <a:pos x="T4" y="T5"/>
                  </a:cxn>
                  <a:cxn ang="T13">
                    <a:pos x="T6" y="T7"/>
                  </a:cxn>
                  <a:cxn ang="T14">
                    <a:pos x="T8" y="T9"/>
                  </a:cxn>
                </a:cxnLst>
                <a:rect l="T15" t="T16" r="T17" b="T18"/>
                <a:pathLst>
                  <a:path w="378" h="161">
                    <a:moveTo>
                      <a:pt x="378" y="161"/>
                    </a:moveTo>
                    <a:lnTo>
                      <a:pt x="377" y="70"/>
                    </a:lnTo>
                    <a:lnTo>
                      <a:pt x="0" y="0"/>
                    </a:lnTo>
                    <a:lnTo>
                      <a:pt x="0" y="115"/>
                    </a:lnTo>
                    <a:lnTo>
                      <a:pt x="378" y="161"/>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grpSp>
            <p:nvGrpSpPr>
              <p:cNvPr id="47121" name="Group 30"/>
              <p:cNvGrpSpPr>
                <a:grpSpLocks/>
              </p:cNvGrpSpPr>
              <p:nvPr/>
            </p:nvGrpSpPr>
            <p:grpSpPr bwMode="auto">
              <a:xfrm>
                <a:off x="1944" y="2461"/>
                <a:ext cx="908" cy="554"/>
                <a:chOff x="1944" y="2461"/>
                <a:chExt cx="908" cy="554"/>
              </a:xfrm>
            </p:grpSpPr>
            <p:sp>
              <p:nvSpPr>
                <p:cNvPr id="47122" name="Freeform 28"/>
                <p:cNvSpPr>
                  <a:spLocks/>
                </p:cNvSpPr>
                <p:nvPr/>
              </p:nvSpPr>
              <p:spPr bwMode="auto">
                <a:xfrm>
                  <a:off x="1944" y="2513"/>
                  <a:ext cx="907" cy="502"/>
                </a:xfrm>
                <a:custGeom>
                  <a:avLst/>
                  <a:gdLst>
                    <a:gd name="T0" fmla="*/ 2 w 1814"/>
                    <a:gd name="T1" fmla="*/ 16 h 1004"/>
                    <a:gd name="T2" fmla="*/ 4 w 1814"/>
                    <a:gd name="T3" fmla="*/ 16 h 1004"/>
                    <a:gd name="T4" fmla="*/ 6 w 1814"/>
                    <a:gd name="T5" fmla="*/ 16 h 1004"/>
                    <a:gd name="T6" fmla="*/ 7 w 1814"/>
                    <a:gd name="T7" fmla="*/ 16 h 1004"/>
                    <a:gd name="T8" fmla="*/ 9 w 1814"/>
                    <a:gd name="T9" fmla="*/ 15 h 1004"/>
                    <a:gd name="T10" fmla="*/ 11 w 1814"/>
                    <a:gd name="T11" fmla="*/ 15 h 1004"/>
                    <a:gd name="T12" fmla="*/ 13 w 1814"/>
                    <a:gd name="T13" fmla="*/ 14 h 1004"/>
                    <a:gd name="T14" fmla="*/ 14 w 1814"/>
                    <a:gd name="T15" fmla="*/ 13 h 1004"/>
                    <a:gd name="T16" fmla="*/ 16 w 1814"/>
                    <a:gd name="T17" fmla="*/ 12 h 1004"/>
                    <a:gd name="T18" fmla="*/ 18 w 1814"/>
                    <a:gd name="T19" fmla="*/ 11 h 1004"/>
                    <a:gd name="T20" fmla="*/ 19 w 1814"/>
                    <a:gd name="T21" fmla="*/ 10 h 1004"/>
                    <a:gd name="T22" fmla="*/ 21 w 1814"/>
                    <a:gd name="T23" fmla="*/ 9 h 1004"/>
                    <a:gd name="T24" fmla="*/ 22 w 1814"/>
                    <a:gd name="T25" fmla="*/ 7 h 1004"/>
                    <a:gd name="T26" fmla="*/ 23 w 1814"/>
                    <a:gd name="T27" fmla="*/ 6 h 1004"/>
                    <a:gd name="T28" fmla="*/ 28 w 1814"/>
                    <a:gd name="T29" fmla="*/ 6 h 1004"/>
                    <a:gd name="T30" fmla="*/ 26 w 1814"/>
                    <a:gd name="T31" fmla="*/ 6 h 1004"/>
                    <a:gd name="T32" fmla="*/ 25 w 1814"/>
                    <a:gd name="T33" fmla="*/ 5 h 1004"/>
                    <a:gd name="T34" fmla="*/ 24 w 1814"/>
                    <a:gd name="T35" fmla="*/ 4 h 1004"/>
                    <a:gd name="T36" fmla="*/ 23 w 1814"/>
                    <a:gd name="T37" fmla="*/ 3 h 1004"/>
                    <a:gd name="T38" fmla="*/ 22 w 1814"/>
                    <a:gd name="T39" fmla="*/ 2 h 1004"/>
                    <a:gd name="T40" fmla="*/ 21 w 1814"/>
                    <a:gd name="T41" fmla="*/ 1 h 1004"/>
                    <a:gd name="T42" fmla="*/ 20 w 1814"/>
                    <a:gd name="T43" fmla="*/ 1 h 1004"/>
                    <a:gd name="T44" fmla="*/ 19 w 1814"/>
                    <a:gd name="T45" fmla="*/ 1 h 1004"/>
                    <a:gd name="T46" fmla="*/ 18 w 1814"/>
                    <a:gd name="T47" fmla="*/ 2 h 1004"/>
                    <a:gd name="T48" fmla="*/ 17 w 1814"/>
                    <a:gd name="T49" fmla="*/ 2 h 1004"/>
                    <a:gd name="T50" fmla="*/ 15 w 1814"/>
                    <a:gd name="T51" fmla="*/ 2 h 1004"/>
                    <a:gd name="T52" fmla="*/ 14 w 1814"/>
                    <a:gd name="T53" fmla="*/ 3 h 1004"/>
                    <a:gd name="T54" fmla="*/ 13 w 1814"/>
                    <a:gd name="T55" fmla="*/ 3 h 1004"/>
                    <a:gd name="T56" fmla="*/ 12 w 1814"/>
                    <a:gd name="T57" fmla="*/ 3 h 1004"/>
                    <a:gd name="T58" fmla="*/ 10 w 1814"/>
                    <a:gd name="T59" fmla="*/ 4 h 1004"/>
                    <a:gd name="T60" fmla="*/ 15 w 1814"/>
                    <a:gd name="T61" fmla="*/ 6 h 1004"/>
                    <a:gd name="T62" fmla="*/ 14 w 1814"/>
                    <a:gd name="T63" fmla="*/ 8 h 1004"/>
                    <a:gd name="T64" fmla="*/ 14 w 1814"/>
                    <a:gd name="T65" fmla="*/ 9 h 1004"/>
                    <a:gd name="T66" fmla="*/ 12 w 1814"/>
                    <a:gd name="T67" fmla="*/ 10 h 1004"/>
                    <a:gd name="T68" fmla="*/ 10 w 1814"/>
                    <a:gd name="T69" fmla="*/ 12 h 1004"/>
                    <a:gd name="T70" fmla="*/ 9 w 1814"/>
                    <a:gd name="T71" fmla="*/ 13 h 1004"/>
                    <a:gd name="T72" fmla="*/ 7 w 1814"/>
                    <a:gd name="T73" fmla="*/ 13 h 1004"/>
                    <a:gd name="T74" fmla="*/ 6 w 1814"/>
                    <a:gd name="T75" fmla="*/ 14 h 1004"/>
                    <a:gd name="T76" fmla="*/ 3 w 1814"/>
                    <a:gd name="T77" fmla="*/ 15 h 1004"/>
                    <a:gd name="T78" fmla="*/ 0 w 1814"/>
                    <a:gd name="T79" fmla="*/ 15 h 100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14"/>
                    <a:gd name="T121" fmla="*/ 0 h 1004"/>
                    <a:gd name="T122" fmla="*/ 1814 w 1814"/>
                    <a:gd name="T123" fmla="*/ 1004 h 100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14" h="1004">
                      <a:moveTo>
                        <a:pt x="1" y="998"/>
                      </a:moveTo>
                      <a:lnTo>
                        <a:pt x="103" y="1004"/>
                      </a:lnTo>
                      <a:lnTo>
                        <a:pt x="152" y="1004"/>
                      </a:lnTo>
                      <a:lnTo>
                        <a:pt x="212" y="1004"/>
                      </a:lnTo>
                      <a:lnTo>
                        <a:pt x="268" y="1001"/>
                      </a:lnTo>
                      <a:lnTo>
                        <a:pt x="323" y="998"/>
                      </a:lnTo>
                      <a:lnTo>
                        <a:pt x="379" y="992"/>
                      </a:lnTo>
                      <a:lnTo>
                        <a:pt x="429" y="981"/>
                      </a:lnTo>
                      <a:lnTo>
                        <a:pt x="484" y="969"/>
                      </a:lnTo>
                      <a:lnTo>
                        <a:pt x="550" y="952"/>
                      </a:lnTo>
                      <a:lnTo>
                        <a:pt x="610" y="929"/>
                      </a:lnTo>
                      <a:lnTo>
                        <a:pt x="666" y="910"/>
                      </a:lnTo>
                      <a:lnTo>
                        <a:pt x="729" y="884"/>
                      </a:lnTo>
                      <a:lnTo>
                        <a:pt x="788" y="855"/>
                      </a:lnTo>
                      <a:lnTo>
                        <a:pt x="848" y="826"/>
                      </a:lnTo>
                      <a:lnTo>
                        <a:pt x="897" y="797"/>
                      </a:lnTo>
                      <a:lnTo>
                        <a:pt x="955" y="768"/>
                      </a:lnTo>
                      <a:lnTo>
                        <a:pt x="1001" y="740"/>
                      </a:lnTo>
                      <a:lnTo>
                        <a:pt x="1054" y="707"/>
                      </a:lnTo>
                      <a:lnTo>
                        <a:pt x="1107" y="673"/>
                      </a:lnTo>
                      <a:lnTo>
                        <a:pt x="1160" y="632"/>
                      </a:lnTo>
                      <a:lnTo>
                        <a:pt x="1206" y="599"/>
                      </a:lnTo>
                      <a:lnTo>
                        <a:pt x="1255" y="554"/>
                      </a:lnTo>
                      <a:lnTo>
                        <a:pt x="1302" y="515"/>
                      </a:lnTo>
                      <a:lnTo>
                        <a:pt x="1345" y="475"/>
                      </a:lnTo>
                      <a:lnTo>
                        <a:pt x="1380" y="430"/>
                      </a:lnTo>
                      <a:lnTo>
                        <a:pt x="1410" y="392"/>
                      </a:lnTo>
                      <a:lnTo>
                        <a:pt x="1433" y="351"/>
                      </a:lnTo>
                      <a:lnTo>
                        <a:pt x="1814" y="406"/>
                      </a:lnTo>
                      <a:lnTo>
                        <a:pt x="1756" y="376"/>
                      </a:lnTo>
                      <a:lnTo>
                        <a:pt x="1709" y="351"/>
                      </a:lnTo>
                      <a:lnTo>
                        <a:pt x="1653" y="326"/>
                      </a:lnTo>
                      <a:lnTo>
                        <a:pt x="1611" y="299"/>
                      </a:lnTo>
                      <a:lnTo>
                        <a:pt x="1575" y="275"/>
                      </a:lnTo>
                      <a:lnTo>
                        <a:pt x="1542" y="255"/>
                      </a:lnTo>
                      <a:lnTo>
                        <a:pt x="1510" y="229"/>
                      </a:lnTo>
                      <a:lnTo>
                        <a:pt x="1478" y="205"/>
                      </a:lnTo>
                      <a:lnTo>
                        <a:pt x="1444" y="175"/>
                      </a:lnTo>
                      <a:lnTo>
                        <a:pt x="1406" y="140"/>
                      </a:lnTo>
                      <a:lnTo>
                        <a:pt x="1367" y="105"/>
                      </a:lnTo>
                      <a:lnTo>
                        <a:pt x="1335" y="70"/>
                      </a:lnTo>
                      <a:lnTo>
                        <a:pt x="1299" y="31"/>
                      </a:lnTo>
                      <a:lnTo>
                        <a:pt x="1272" y="0"/>
                      </a:lnTo>
                      <a:lnTo>
                        <a:pt x="1242" y="11"/>
                      </a:lnTo>
                      <a:lnTo>
                        <a:pt x="1212" y="29"/>
                      </a:lnTo>
                      <a:lnTo>
                        <a:pt x="1180" y="43"/>
                      </a:lnTo>
                      <a:lnTo>
                        <a:pt x="1143" y="62"/>
                      </a:lnTo>
                      <a:lnTo>
                        <a:pt x="1104" y="80"/>
                      </a:lnTo>
                      <a:lnTo>
                        <a:pt x="1069" y="92"/>
                      </a:lnTo>
                      <a:lnTo>
                        <a:pt x="1035" y="103"/>
                      </a:lnTo>
                      <a:lnTo>
                        <a:pt x="996" y="117"/>
                      </a:lnTo>
                      <a:lnTo>
                        <a:pt x="957" y="127"/>
                      </a:lnTo>
                      <a:lnTo>
                        <a:pt x="914" y="140"/>
                      </a:lnTo>
                      <a:lnTo>
                        <a:pt x="875" y="151"/>
                      </a:lnTo>
                      <a:lnTo>
                        <a:pt x="838" y="162"/>
                      </a:lnTo>
                      <a:lnTo>
                        <a:pt x="797" y="169"/>
                      </a:lnTo>
                      <a:lnTo>
                        <a:pt x="758" y="179"/>
                      </a:lnTo>
                      <a:lnTo>
                        <a:pt x="722" y="188"/>
                      </a:lnTo>
                      <a:lnTo>
                        <a:pt x="679" y="198"/>
                      </a:lnTo>
                      <a:lnTo>
                        <a:pt x="621" y="206"/>
                      </a:lnTo>
                      <a:lnTo>
                        <a:pt x="1017" y="282"/>
                      </a:lnTo>
                      <a:lnTo>
                        <a:pt x="991" y="340"/>
                      </a:lnTo>
                      <a:lnTo>
                        <a:pt x="961" y="384"/>
                      </a:lnTo>
                      <a:lnTo>
                        <a:pt x="904" y="466"/>
                      </a:lnTo>
                      <a:lnTo>
                        <a:pt x="871" y="504"/>
                      </a:lnTo>
                      <a:lnTo>
                        <a:pt x="838" y="541"/>
                      </a:lnTo>
                      <a:lnTo>
                        <a:pt x="791" y="587"/>
                      </a:lnTo>
                      <a:lnTo>
                        <a:pt x="742" y="638"/>
                      </a:lnTo>
                      <a:lnTo>
                        <a:pt x="692" y="674"/>
                      </a:lnTo>
                      <a:lnTo>
                        <a:pt x="626" y="725"/>
                      </a:lnTo>
                      <a:lnTo>
                        <a:pt x="570" y="757"/>
                      </a:lnTo>
                      <a:lnTo>
                        <a:pt x="517" y="789"/>
                      </a:lnTo>
                      <a:lnTo>
                        <a:pt x="471" y="815"/>
                      </a:lnTo>
                      <a:lnTo>
                        <a:pt x="439" y="832"/>
                      </a:lnTo>
                      <a:lnTo>
                        <a:pt x="379" y="850"/>
                      </a:lnTo>
                      <a:lnTo>
                        <a:pt x="326" y="868"/>
                      </a:lnTo>
                      <a:lnTo>
                        <a:pt x="268" y="890"/>
                      </a:lnTo>
                      <a:lnTo>
                        <a:pt x="185" y="904"/>
                      </a:lnTo>
                      <a:lnTo>
                        <a:pt x="122" y="915"/>
                      </a:lnTo>
                      <a:lnTo>
                        <a:pt x="0" y="919"/>
                      </a:lnTo>
                      <a:lnTo>
                        <a:pt x="1" y="998"/>
                      </a:lnTo>
                      <a:close/>
                    </a:path>
                  </a:pathLst>
                </a:custGeom>
                <a:solidFill>
                  <a:srgbClr val="008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sp>
              <p:nvSpPr>
                <p:cNvPr id="47123" name="Freeform 29"/>
                <p:cNvSpPr>
                  <a:spLocks/>
                </p:cNvSpPr>
                <p:nvPr/>
              </p:nvSpPr>
              <p:spPr bwMode="auto">
                <a:xfrm>
                  <a:off x="1945" y="2461"/>
                  <a:ext cx="907" cy="518"/>
                </a:xfrm>
                <a:custGeom>
                  <a:avLst/>
                  <a:gdLst>
                    <a:gd name="T0" fmla="*/ 2 w 1814"/>
                    <a:gd name="T1" fmla="*/ 17 h 1035"/>
                    <a:gd name="T2" fmla="*/ 4 w 1814"/>
                    <a:gd name="T3" fmla="*/ 17 h 1035"/>
                    <a:gd name="T4" fmla="*/ 6 w 1814"/>
                    <a:gd name="T5" fmla="*/ 17 h 1035"/>
                    <a:gd name="T6" fmla="*/ 7 w 1814"/>
                    <a:gd name="T7" fmla="*/ 16 h 1035"/>
                    <a:gd name="T8" fmla="*/ 9 w 1814"/>
                    <a:gd name="T9" fmla="*/ 16 h 1035"/>
                    <a:gd name="T10" fmla="*/ 11 w 1814"/>
                    <a:gd name="T11" fmla="*/ 15 h 1035"/>
                    <a:gd name="T12" fmla="*/ 13 w 1814"/>
                    <a:gd name="T13" fmla="*/ 14 h 1035"/>
                    <a:gd name="T14" fmla="*/ 14 w 1814"/>
                    <a:gd name="T15" fmla="*/ 13 h 1035"/>
                    <a:gd name="T16" fmla="*/ 16 w 1814"/>
                    <a:gd name="T17" fmla="*/ 12 h 1035"/>
                    <a:gd name="T18" fmla="*/ 18 w 1814"/>
                    <a:gd name="T19" fmla="*/ 11 h 1035"/>
                    <a:gd name="T20" fmla="*/ 19 w 1814"/>
                    <a:gd name="T21" fmla="*/ 10 h 1035"/>
                    <a:gd name="T22" fmla="*/ 21 w 1814"/>
                    <a:gd name="T23" fmla="*/ 9 h 1035"/>
                    <a:gd name="T24" fmla="*/ 22 w 1814"/>
                    <a:gd name="T25" fmla="*/ 7 h 1035"/>
                    <a:gd name="T26" fmla="*/ 23 w 1814"/>
                    <a:gd name="T27" fmla="*/ 6 h 1035"/>
                    <a:gd name="T28" fmla="*/ 28 w 1814"/>
                    <a:gd name="T29" fmla="*/ 7 h 1035"/>
                    <a:gd name="T30" fmla="*/ 26 w 1814"/>
                    <a:gd name="T31" fmla="*/ 6 h 1035"/>
                    <a:gd name="T32" fmla="*/ 25 w 1814"/>
                    <a:gd name="T33" fmla="*/ 5 h 1035"/>
                    <a:gd name="T34" fmla="*/ 24 w 1814"/>
                    <a:gd name="T35" fmla="*/ 4 h 1035"/>
                    <a:gd name="T36" fmla="*/ 23 w 1814"/>
                    <a:gd name="T37" fmla="*/ 3 h 1035"/>
                    <a:gd name="T38" fmla="*/ 22 w 1814"/>
                    <a:gd name="T39" fmla="*/ 2 h 1035"/>
                    <a:gd name="T40" fmla="*/ 21 w 1814"/>
                    <a:gd name="T41" fmla="*/ 1 h 1035"/>
                    <a:gd name="T42" fmla="*/ 20 w 1814"/>
                    <a:gd name="T43" fmla="*/ 1 h 1035"/>
                    <a:gd name="T44" fmla="*/ 19 w 1814"/>
                    <a:gd name="T45" fmla="*/ 1 h 1035"/>
                    <a:gd name="T46" fmla="*/ 18 w 1814"/>
                    <a:gd name="T47" fmla="*/ 2 h 1035"/>
                    <a:gd name="T48" fmla="*/ 17 w 1814"/>
                    <a:gd name="T49" fmla="*/ 2 h 1035"/>
                    <a:gd name="T50" fmla="*/ 15 w 1814"/>
                    <a:gd name="T51" fmla="*/ 3 h 1035"/>
                    <a:gd name="T52" fmla="*/ 14 w 1814"/>
                    <a:gd name="T53" fmla="*/ 3 h 1035"/>
                    <a:gd name="T54" fmla="*/ 13 w 1814"/>
                    <a:gd name="T55" fmla="*/ 3 h 1035"/>
                    <a:gd name="T56" fmla="*/ 12 w 1814"/>
                    <a:gd name="T57" fmla="*/ 4 h 1035"/>
                    <a:gd name="T58" fmla="*/ 10 w 1814"/>
                    <a:gd name="T59" fmla="*/ 4 h 1035"/>
                    <a:gd name="T60" fmla="*/ 15 w 1814"/>
                    <a:gd name="T61" fmla="*/ 6 h 1035"/>
                    <a:gd name="T62" fmla="*/ 14 w 1814"/>
                    <a:gd name="T63" fmla="*/ 8 h 1035"/>
                    <a:gd name="T64" fmla="*/ 14 w 1814"/>
                    <a:gd name="T65" fmla="*/ 9 h 1035"/>
                    <a:gd name="T66" fmla="*/ 12 w 1814"/>
                    <a:gd name="T67" fmla="*/ 11 h 1035"/>
                    <a:gd name="T68" fmla="*/ 11 w 1814"/>
                    <a:gd name="T69" fmla="*/ 12 h 1035"/>
                    <a:gd name="T70" fmla="*/ 10 w 1814"/>
                    <a:gd name="T71" fmla="*/ 13 h 1035"/>
                    <a:gd name="T72" fmla="*/ 8 w 1814"/>
                    <a:gd name="T73" fmla="*/ 14 h 1035"/>
                    <a:gd name="T74" fmla="*/ 7 w 1814"/>
                    <a:gd name="T75" fmla="*/ 15 h 1035"/>
                    <a:gd name="T76" fmla="*/ 6 w 1814"/>
                    <a:gd name="T77" fmla="*/ 15 h 1035"/>
                    <a:gd name="T78" fmla="*/ 4 w 1814"/>
                    <a:gd name="T79" fmla="*/ 16 h 1035"/>
                    <a:gd name="T80" fmla="*/ 2 w 1814"/>
                    <a:gd name="T81" fmla="*/ 16 h 103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14"/>
                    <a:gd name="T124" fmla="*/ 0 h 1035"/>
                    <a:gd name="T125" fmla="*/ 1814 w 1814"/>
                    <a:gd name="T126" fmla="*/ 1035 h 103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14" h="1035">
                      <a:moveTo>
                        <a:pt x="0" y="1028"/>
                      </a:moveTo>
                      <a:lnTo>
                        <a:pt x="101" y="1035"/>
                      </a:lnTo>
                      <a:lnTo>
                        <a:pt x="150" y="1035"/>
                      </a:lnTo>
                      <a:lnTo>
                        <a:pt x="210" y="1035"/>
                      </a:lnTo>
                      <a:lnTo>
                        <a:pt x="266" y="1031"/>
                      </a:lnTo>
                      <a:lnTo>
                        <a:pt x="321" y="1028"/>
                      </a:lnTo>
                      <a:lnTo>
                        <a:pt x="377" y="1021"/>
                      </a:lnTo>
                      <a:lnTo>
                        <a:pt x="427" y="1010"/>
                      </a:lnTo>
                      <a:lnTo>
                        <a:pt x="482" y="997"/>
                      </a:lnTo>
                      <a:lnTo>
                        <a:pt x="548" y="979"/>
                      </a:lnTo>
                      <a:lnTo>
                        <a:pt x="608" y="956"/>
                      </a:lnTo>
                      <a:lnTo>
                        <a:pt x="664" y="937"/>
                      </a:lnTo>
                      <a:lnTo>
                        <a:pt x="727" y="912"/>
                      </a:lnTo>
                      <a:lnTo>
                        <a:pt x="786" y="881"/>
                      </a:lnTo>
                      <a:lnTo>
                        <a:pt x="846" y="851"/>
                      </a:lnTo>
                      <a:lnTo>
                        <a:pt x="895" y="821"/>
                      </a:lnTo>
                      <a:lnTo>
                        <a:pt x="952" y="790"/>
                      </a:lnTo>
                      <a:lnTo>
                        <a:pt x="999" y="761"/>
                      </a:lnTo>
                      <a:lnTo>
                        <a:pt x="1052" y="727"/>
                      </a:lnTo>
                      <a:lnTo>
                        <a:pt x="1105" y="694"/>
                      </a:lnTo>
                      <a:lnTo>
                        <a:pt x="1157" y="651"/>
                      </a:lnTo>
                      <a:lnTo>
                        <a:pt x="1204" y="617"/>
                      </a:lnTo>
                      <a:lnTo>
                        <a:pt x="1253" y="571"/>
                      </a:lnTo>
                      <a:lnTo>
                        <a:pt x="1300" y="530"/>
                      </a:lnTo>
                      <a:lnTo>
                        <a:pt x="1343" y="488"/>
                      </a:lnTo>
                      <a:lnTo>
                        <a:pt x="1378" y="442"/>
                      </a:lnTo>
                      <a:lnTo>
                        <a:pt x="1408" y="404"/>
                      </a:lnTo>
                      <a:lnTo>
                        <a:pt x="1431" y="362"/>
                      </a:lnTo>
                      <a:lnTo>
                        <a:pt x="1814" y="418"/>
                      </a:lnTo>
                      <a:lnTo>
                        <a:pt x="1754" y="388"/>
                      </a:lnTo>
                      <a:lnTo>
                        <a:pt x="1707" y="362"/>
                      </a:lnTo>
                      <a:lnTo>
                        <a:pt x="1651" y="335"/>
                      </a:lnTo>
                      <a:lnTo>
                        <a:pt x="1609" y="309"/>
                      </a:lnTo>
                      <a:lnTo>
                        <a:pt x="1573" y="283"/>
                      </a:lnTo>
                      <a:lnTo>
                        <a:pt x="1540" y="264"/>
                      </a:lnTo>
                      <a:lnTo>
                        <a:pt x="1508" y="236"/>
                      </a:lnTo>
                      <a:lnTo>
                        <a:pt x="1476" y="210"/>
                      </a:lnTo>
                      <a:lnTo>
                        <a:pt x="1442" y="181"/>
                      </a:lnTo>
                      <a:lnTo>
                        <a:pt x="1404" y="145"/>
                      </a:lnTo>
                      <a:lnTo>
                        <a:pt x="1365" y="110"/>
                      </a:lnTo>
                      <a:lnTo>
                        <a:pt x="1333" y="74"/>
                      </a:lnTo>
                      <a:lnTo>
                        <a:pt x="1297" y="34"/>
                      </a:lnTo>
                      <a:lnTo>
                        <a:pt x="1270" y="0"/>
                      </a:lnTo>
                      <a:lnTo>
                        <a:pt x="1240" y="12"/>
                      </a:lnTo>
                      <a:lnTo>
                        <a:pt x="1210" y="31"/>
                      </a:lnTo>
                      <a:lnTo>
                        <a:pt x="1178" y="47"/>
                      </a:lnTo>
                      <a:lnTo>
                        <a:pt x="1141" y="65"/>
                      </a:lnTo>
                      <a:lnTo>
                        <a:pt x="1102" y="83"/>
                      </a:lnTo>
                      <a:lnTo>
                        <a:pt x="1067" y="97"/>
                      </a:lnTo>
                      <a:lnTo>
                        <a:pt x="1033" y="108"/>
                      </a:lnTo>
                      <a:lnTo>
                        <a:pt x="994" y="121"/>
                      </a:lnTo>
                      <a:lnTo>
                        <a:pt x="955" y="132"/>
                      </a:lnTo>
                      <a:lnTo>
                        <a:pt x="912" y="145"/>
                      </a:lnTo>
                      <a:lnTo>
                        <a:pt x="873" y="156"/>
                      </a:lnTo>
                      <a:lnTo>
                        <a:pt x="836" y="167"/>
                      </a:lnTo>
                      <a:lnTo>
                        <a:pt x="795" y="175"/>
                      </a:lnTo>
                      <a:lnTo>
                        <a:pt x="756" y="185"/>
                      </a:lnTo>
                      <a:lnTo>
                        <a:pt x="720" y="193"/>
                      </a:lnTo>
                      <a:lnTo>
                        <a:pt x="677" y="204"/>
                      </a:lnTo>
                      <a:lnTo>
                        <a:pt x="621" y="212"/>
                      </a:lnTo>
                      <a:lnTo>
                        <a:pt x="1015" y="290"/>
                      </a:lnTo>
                      <a:lnTo>
                        <a:pt x="989" y="351"/>
                      </a:lnTo>
                      <a:lnTo>
                        <a:pt x="959" y="396"/>
                      </a:lnTo>
                      <a:lnTo>
                        <a:pt x="902" y="479"/>
                      </a:lnTo>
                      <a:lnTo>
                        <a:pt x="869" y="519"/>
                      </a:lnTo>
                      <a:lnTo>
                        <a:pt x="836" y="557"/>
                      </a:lnTo>
                      <a:lnTo>
                        <a:pt x="776" y="621"/>
                      </a:lnTo>
                      <a:lnTo>
                        <a:pt x="740" y="658"/>
                      </a:lnTo>
                      <a:lnTo>
                        <a:pt x="697" y="704"/>
                      </a:lnTo>
                      <a:lnTo>
                        <a:pt x="657" y="738"/>
                      </a:lnTo>
                      <a:lnTo>
                        <a:pt x="624" y="769"/>
                      </a:lnTo>
                      <a:lnTo>
                        <a:pt x="591" y="798"/>
                      </a:lnTo>
                      <a:lnTo>
                        <a:pt x="551" y="828"/>
                      </a:lnTo>
                      <a:lnTo>
                        <a:pt x="508" y="858"/>
                      </a:lnTo>
                      <a:lnTo>
                        <a:pt x="465" y="881"/>
                      </a:lnTo>
                      <a:lnTo>
                        <a:pt x="423" y="908"/>
                      </a:lnTo>
                      <a:lnTo>
                        <a:pt x="371" y="930"/>
                      </a:lnTo>
                      <a:lnTo>
                        <a:pt x="321" y="948"/>
                      </a:lnTo>
                      <a:lnTo>
                        <a:pt x="266" y="964"/>
                      </a:lnTo>
                      <a:lnTo>
                        <a:pt x="213" y="979"/>
                      </a:lnTo>
                      <a:lnTo>
                        <a:pt x="157" y="994"/>
                      </a:lnTo>
                      <a:lnTo>
                        <a:pt x="95" y="1007"/>
                      </a:lnTo>
                      <a:lnTo>
                        <a:pt x="0" y="1028"/>
                      </a:lnTo>
                      <a:close/>
                    </a:path>
                  </a:pathLst>
                </a:custGeom>
                <a:solidFill>
                  <a:srgbClr val="00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fa-IR" smtClean="0">
                    <a:solidFill>
                      <a:srgbClr val="000000"/>
                    </a:solidFill>
                  </a:endParaRPr>
                </a:p>
              </p:txBody>
            </p:sp>
          </p:grpSp>
        </p:grpSp>
      </p:grpSp>
      <p:sp>
        <p:nvSpPr>
          <p:cNvPr id="47112" name="Rectangle 32"/>
          <p:cNvSpPr>
            <a:spLocks noChangeArrowheads="1"/>
          </p:cNvSpPr>
          <p:nvPr/>
        </p:nvSpPr>
        <p:spPr bwMode="auto">
          <a:xfrm>
            <a:off x="1403350" y="836613"/>
            <a:ext cx="637857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rtl="1" eaLnBrk="1" fontAlgn="base" hangingPunct="1">
              <a:spcBef>
                <a:spcPct val="0"/>
              </a:spcBef>
              <a:spcAft>
                <a:spcPct val="0"/>
              </a:spcAft>
              <a:buFontTx/>
              <a:buNone/>
            </a:pPr>
            <a:r>
              <a:rPr lang="fa-IR" altLang="fa-IR" sz="5000" b="1" smtClean="0">
                <a:solidFill>
                  <a:srgbClr val="000000"/>
                </a:solidFill>
                <a:cs typeface="Zar" pitchFamily="2" charset="-78"/>
              </a:rPr>
              <a:t>روشهاي گردآوري اطلاعات</a:t>
            </a:r>
            <a:endParaRPr lang="en-US" altLang="fa-IR" sz="5000" b="1" smtClean="0">
              <a:solidFill>
                <a:srgbClr val="000000"/>
              </a:solidFill>
              <a:cs typeface="Zar" pitchFamily="2" charset="-78"/>
            </a:endParaRPr>
          </a:p>
        </p:txBody>
      </p:sp>
      <p:sp>
        <p:nvSpPr>
          <p:cNvPr id="47113" name="Rectangle 33"/>
          <p:cNvSpPr>
            <a:spLocks noChangeArrowheads="1"/>
          </p:cNvSpPr>
          <p:nvPr/>
        </p:nvSpPr>
        <p:spPr bwMode="auto">
          <a:xfrm>
            <a:off x="303213" y="333375"/>
            <a:ext cx="8496300" cy="6191250"/>
          </a:xfrm>
          <a:prstGeom prst="rect">
            <a:avLst/>
          </a:prstGeom>
          <a:noFill/>
          <a:ln w="381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rtl="1" eaLnBrk="1" fontAlgn="base" hangingPunct="1">
              <a:spcBef>
                <a:spcPct val="0"/>
              </a:spcBef>
              <a:spcAft>
                <a:spcPct val="0"/>
              </a:spcAft>
              <a:buFontTx/>
              <a:buNone/>
            </a:pPr>
            <a:endParaRPr lang="en-US" altLang="fa-IR" sz="1800" smtClean="0">
              <a:solidFill>
                <a:srgbClr val="000000"/>
              </a:solidFill>
            </a:endParaRPr>
          </a:p>
        </p:txBody>
      </p:sp>
    </p:spTree>
    <p:extLst>
      <p:ext uri="{BB962C8B-B14F-4D97-AF65-F5344CB8AC3E}">
        <p14:creationId xmlns:p14="http://schemas.microsoft.com/office/powerpoint/2010/main" val="374447807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algn="ctr" eaLnBrk="1" hangingPunct="1"/>
            <a:r>
              <a:rPr lang="fa-IR" altLang="fa-IR" b="1" dirty="0" smtClean="0">
                <a:cs typeface="B Nazanin" pitchFamily="2" charset="-78"/>
              </a:rPr>
              <a:t>مشاهده</a:t>
            </a:r>
            <a:endParaRPr lang="en-US" altLang="fa-IR" b="1" dirty="0" smtClean="0">
              <a:cs typeface="B Nazanin" pitchFamily="2" charset="-78"/>
            </a:endParaRPr>
          </a:p>
        </p:txBody>
      </p:sp>
      <p:sp>
        <p:nvSpPr>
          <p:cNvPr id="49155" name="Content Placeholder 2"/>
          <p:cNvSpPr>
            <a:spLocks noGrp="1"/>
          </p:cNvSpPr>
          <p:nvPr>
            <p:ph idx="1"/>
          </p:nvPr>
        </p:nvSpPr>
        <p:spPr/>
        <p:txBody>
          <a:bodyPr/>
          <a:lstStyle/>
          <a:p>
            <a:pPr eaLnBrk="1" hangingPunct="1"/>
            <a:r>
              <a:rPr lang="fa-IR" altLang="fa-IR" smtClean="0">
                <a:cs typeface="B Nazanin" pitchFamily="2" charset="-78"/>
              </a:rPr>
              <a:t>یکی از روش های جمع آوری اطلاعات که پژوهشگر طی آن به ثبت و ضبط اطلاعات مربوط به موضوع مورد نظر که خود شاهد وقوع حوادث آن است، می پردازد.</a:t>
            </a:r>
          </a:p>
          <a:p>
            <a:pPr eaLnBrk="1" hangingPunct="1"/>
            <a:r>
              <a:rPr lang="fa-IR" altLang="fa-IR" smtClean="0">
                <a:cs typeface="B Nazanin" pitchFamily="2" charset="-78"/>
              </a:rPr>
              <a:t>هدف پژوهشگر در روش مشاهده ایجاد تغییر در پدیده یا محیط مورد بررسی نیست، بلکه صرفا بررسی و مشاهده حوادث و وقایع، مطابق آنچه رخ می دهند، می باشند. </a:t>
            </a:r>
          </a:p>
          <a:p>
            <a:pPr eaLnBrk="1" hangingPunct="1"/>
            <a:r>
              <a:rPr lang="fa-IR" altLang="fa-IR" smtClean="0">
                <a:cs typeface="B Nazanin" pitchFamily="2" charset="-78"/>
              </a:rPr>
              <a:t>محقق در این روش عمدتا شاهد رفتارها، کنشها، و اعمال است تا گفتارها، گویش ها و عقاید.</a:t>
            </a:r>
            <a:endParaRPr lang="en-US" altLang="fa-IR" smtClean="0">
              <a:cs typeface="B Nazanin" pitchFamily="2" charset="-78"/>
            </a:endParaRPr>
          </a:p>
        </p:txBody>
      </p:sp>
    </p:spTree>
    <p:extLst>
      <p:ext uri="{BB962C8B-B14F-4D97-AF65-F5344CB8AC3E}">
        <p14:creationId xmlns:p14="http://schemas.microsoft.com/office/powerpoint/2010/main" val="4434213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endParaRPr lang="en-US" altLang="fa-IR" smtClean="0"/>
          </a:p>
        </p:txBody>
      </p:sp>
      <p:sp>
        <p:nvSpPr>
          <p:cNvPr id="50179" name="Content Placeholder 2"/>
          <p:cNvSpPr>
            <a:spLocks noGrp="1"/>
          </p:cNvSpPr>
          <p:nvPr>
            <p:ph idx="1"/>
          </p:nvPr>
        </p:nvSpPr>
        <p:spPr/>
        <p:txBody>
          <a:bodyPr/>
          <a:lstStyle/>
          <a:p>
            <a:pPr eaLnBrk="1" hangingPunct="1">
              <a:lnSpc>
                <a:spcPct val="150000"/>
              </a:lnSpc>
            </a:pPr>
            <a:r>
              <a:rPr lang="fa-IR" altLang="fa-IR" dirty="0" smtClean="0">
                <a:cs typeface="B Nazanin" pitchFamily="2" charset="-78"/>
              </a:rPr>
              <a:t>اگر پاسخگو قادر به انتقال اطلاعات نباشد یا جواب غیرواقع بدهد، سوال کردن بی فایده است و مشاهده مستقیم تنها راه دستیابی به اطلاعات است .</a:t>
            </a:r>
          </a:p>
          <a:p>
            <a:pPr eaLnBrk="1" hangingPunct="1">
              <a:lnSpc>
                <a:spcPct val="150000"/>
              </a:lnSpc>
            </a:pPr>
            <a:r>
              <a:rPr lang="fa-IR" altLang="fa-IR" dirty="0" smtClean="0">
                <a:cs typeface="B Nazanin" pitchFamily="2" charset="-78"/>
              </a:rPr>
              <a:t>مشاهده روشی است که با دقت و بینش کافی همراه بوده و در آن مجموعه اطلاعات و مشاهدات به طور دقیق ثبت و ضبط می شوند</a:t>
            </a:r>
            <a:endParaRPr lang="en-US" altLang="fa-IR" dirty="0" smtClean="0">
              <a:cs typeface="B Nazanin" pitchFamily="2" charset="-78"/>
            </a:endParaRPr>
          </a:p>
        </p:txBody>
      </p:sp>
    </p:spTree>
    <p:extLst>
      <p:ext uri="{BB962C8B-B14F-4D97-AF65-F5344CB8AC3E}">
        <p14:creationId xmlns:p14="http://schemas.microsoft.com/office/powerpoint/2010/main" val="4197529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905000" y="228600"/>
            <a:ext cx="4757738" cy="896938"/>
          </a:xfrm>
        </p:spPr>
        <p:txBody>
          <a:bodyPr>
            <a:normAutofit/>
          </a:bodyPr>
          <a:lstStyle/>
          <a:p>
            <a:r>
              <a:rPr lang="fa-IR" altLang="fa-IR" sz="3200" smtClean="0">
                <a:solidFill>
                  <a:srgbClr val="000000"/>
                </a:solidFill>
                <a:cs typeface="B Titr" pitchFamily="2" charset="-78"/>
              </a:rPr>
              <a:t>مراحل انجام یک تحقیق علمی</a:t>
            </a:r>
            <a:endParaRPr lang="en-US" altLang="fa-IR" sz="3200" smtClean="0">
              <a:solidFill>
                <a:srgbClr val="000000"/>
              </a:solidFill>
              <a:cs typeface="B Titr" pitchFamily="2" charset="-78"/>
            </a:endParaRPr>
          </a:p>
        </p:txBody>
      </p:sp>
      <p:sp>
        <p:nvSpPr>
          <p:cNvPr id="4099" name="Content Placeholder 4"/>
          <p:cNvSpPr>
            <a:spLocks noGrp="1"/>
          </p:cNvSpPr>
          <p:nvPr>
            <p:ph sz="half" idx="1"/>
          </p:nvPr>
        </p:nvSpPr>
        <p:spPr>
          <a:xfrm>
            <a:off x="5000625" y="1066800"/>
            <a:ext cx="3228975" cy="5027613"/>
          </a:xfrm>
        </p:spPr>
        <p:txBody>
          <a:bodyPr>
            <a:normAutofit fontScale="92500" lnSpcReduction="20000"/>
          </a:bodyPr>
          <a:lstStyle/>
          <a:p>
            <a:pPr>
              <a:buFont typeface="Wingdings" pitchFamily="2" charset="2"/>
              <a:buChar char="v"/>
            </a:pPr>
            <a:r>
              <a:rPr lang="fa-IR" altLang="fa-IR" dirty="0" smtClean="0">
                <a:solidFill>
                  <a:srgbClr val="000000"/>
                </a:solidFill>
                <a:cs typeface="B Nazanin" pitchFamily="2" charset="-78"/>
              </a:rPr>
              <a:t>نگارش پروپوزال طرح تحقیق</a:t>
            </a:r>
          </a:p>
          <a:p>
            <a:r>
              <a:rPr lang="fa-IR" altLang="fa-IR" sz="2400" dirty="0" smtClean="0">
                <a:solidFill>
                  <a:srgbClr val="000000"/>
                </a:solidFill>
                <a:cs typeface="B Nazanin" pitchFamily="2" charset="-78"/>
              </a:rPr>
              <a:t>انتخاب موضوع</a:t>
            </a:r>
          </a:p>
          <a:p>
            <a:r>
              <a:rPr lang="fa-IR" altLang="fa-IR" sz="2400" dirty="0" smtClean="0">
                <a:solidFill>
                  <a:srgbClr val="000000"/>
                </a:solidFill>
                <a:cs typeface="B Nazanin" pitchFamily="2" charset="-78"/>
              </a:rPr>
              <a:t>نگارش عنوان تحقیق</a:t>
            </a:r>
          </a:p>
          <a:p>
            <a:r>
              <a:rPr lang="fa-IR" altLang="fa-IR" sz="2400" dirty="0" smtClean="0">
                <a:solidFill>
                  <a:srgbClr val="000000"/>
                </a:solidFill>
                <a:cs typeface="B Nazanin" pitchFamily="2" charset="-78"/>
              </a:rPr>
              <a:t>مقدمه:</a:t>
            </a:r>
          </a:p>
          <a:p>
            <a:pPr lvl="1"/>
            <a:r>
              <a:rPr lang="fa-IR" altLang="fa-IR" sz="2000" dirty="0" smtClean="0">
                <a:solidFill>
                  <a:srgbClr val="000000"/>
                </a:solidFill>
                <a:cs typeface="B Nazanin" pitchFamily="2" charset="-78"/>
              </a:rPr>
              <a:t>بیان مساله</a:t>
            </a:r>
          </a:p>
          <a:p>
            <a:pPr lvl="1"/>
            <a:r>
              <a:rPr lang="fa-IR" altLang="fa-IR" sz="2000" dirty="0" smtClean="0">
                <a:solidFill>
                  <a:srgbClr val="000000"/>
                </a:solidFill>
                <a:cs typeface="B Nazanin" pitchFamily="2" charset="-78"/>
              </a:rPr>
              <a:t>مروری بر متون</a:t>
            </a:r>
          </a:p>
          <a:p>
            <a:r>
              <a:rPr lang="fa-IR" altLang="fa-IR" sz="2400" dirty="0" smtClean="0">
                <a:solidFill>
                  <a:srgbClr val="000000"/>
                </a:solidFill>
                <a:cs typeface="B Nazanin" pitchFamily="2" charset="-78"/>
              </a:rPr>
              <a:t>اهداف، فرضیات و سوالات</a:t>
            </a:r>
          </a:p>
          <a:p>
            <a:r>
              <a:rPr lang="fa-IR" altLang="fa-IR" sz="2400" dirty="0" smtClean="0">
                <a:solidFill>
                  <a:srgbClr val="000000"/>
                </a:solidFill>
                <a:cs typeface="B Nazanin" pitchFamily="2" charset="-78"/>
              </a:rPr>
              <a:t>تبیین و تعریف متغیرها</a:t>
            </a:r>
          </a:p>
          <a:p>
            <a:r>
              <a:rPr lang="fa-IR" altLang="fa-IR" sz="2400" dirty="0" smtClean="0">
                <a:solidFill>
                  <a:srgbClr val="000000"/>
                </a:solidFill>
                <a:cs typeface="B Nazanin" pitchFamily="2" charset="-78"/>
              </a:rPr>
              <a:t>روش مطالعه:</a:t>
            </a:r>
          </a:p>
          <a:p>
            <a:pPr lvl="1"/>
            <a:r>
              <a:rPr lang="fa-IR" altLang="fa-IR" sz="2000" dirty="0" smtClean="0">
                <a:solidFill>
                  <a:srgbClr val="000000"/>
                </a:solidFill>
                <a:cs typeface="B Nazanin" pitchFamily="2" charset="-78"/>
              </a:rPr>
              <a:t>نوع و روش مطالعه</a:t>
            </a:r>
          </a:p>
          <a:p>
            <a:pPr lvl="1"/>
            <a:r>
              <a:rPr lang="fa-IR" altLang="fa-IR" sz="2000" dirty="0" smtClean="0">
                <a:solidFill>
                  <a:srgbClr val="000000"/>
                </a:solidFill>
                <a:cs typeface="B Nazanin" pitchFamily="2" charset="-78"/>
              </a:rPr>
              <a:t>جامعه پژوهش و حجم نمونه</a:t>
            </a:r>
          </a:p>
          <a:p>
            <a:pPr lvl="1"/>
            <a:r>
              <a:rPr lang="fa-IR" altLang="fa-IR" sz="2000" dirty="0" smtClean="0">
                <a:solidFill>
                  <a:srgbClr val="000000"/>
                </a:solidFill>
                <a:cs typeface="B Nazanin" pitchFamily="2" charset="-78"/>
              </a:rPr>
              <a:t>روش نمونه گیری</a:t>
            </a:r>
          </a:p>
          <a:p>
            <a:pPr lvl="1"/>
            <a:r>
              <a:rPr lang="fa-IR" altLang="fa-IR" sz="2000" dirty="0" smtClean="0">
                <a:solidFill>
                  <a:srgbClr val="000000"/>
                </a:solidFill>
                <a:cs typeface="B Nazanin" pitchFamily="2" charset="-78"/>
              </a:rPr>
              <a:t>ابزار گردآوری داده ها</a:t>
            </a:r>
          </a:p>
          <a:p>
            <a:pPr lvl="1"/>
            <a:r>
              <a:rPr lang="fa-IR" altLang="fa-IR" sz="2000" dirty="0" smtClean="0">
                <a:solidFill>
                  <a:srgbClr val="000000"/>
                </a:solidFill>
                <a:cs typeface="B Nazanin" pitchFamily="2" charset="-78"/>
              </a:rPr>
              <a:t>پایایی و روایی ابزار گردآوری</a:t>
            </a:r>
          </a:p>
          <a:p>
            <a:endParaRPr lang="en-US" altLang="fa-IR" dirty="0" smtClean="0">
              <a:solidFill>
                <a:srgbClr val="000000"/>
              </a:solidFill>
              <a:cs typeface="B Nazanin" pitchFamily="2" charset="-78"/>
            </a:endParaRPr>
          </a:p>
        </p:txBody>
      </p:sp>
      <p:sp>
        <p:nvSpPr>
          <p:cNvPr id="410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fld id="{BB73CE97-6B42-4BAF-836E-186488078A8A}" type="slidenum">
              <a:rPr lang="ar-SA" altLang="fa-IR" sz="1400" smtClean="0">
                <a:solidFill>
                  <a:srgbClr val="000000"/>
                </a:solidFill>
              </a:rPr>
              <a:pPr eaLnBrk="1" hangingPunct="1">
                <a:spcBef>
                  <a:spcPct val="0"/>
                </a:spcBef>
                <a:buFontTx/>
                <a:buNone/>
              </a:pPr>
              <a:t>3</a:t>
            </a:fld>
            <a:endParaRPr lang="en-US" altLang="fa-IR" sz="1400" smtClean="0">
              <a:solidFill>
                <a:srgbClr val="000000"/>
              </a:solidFill>
            </a:endParaRPr>
          </a:p>
        </p:txBody>
      </p:sp>
      <p:sp>
        <p:nvSpPr>
          <p:cNvPr id="6" name="Content Placeholder 4"/>
          <p:cNvSpPr txBox="1">
            <a:spLocks/>
          </p:cNvSpPr>
          <p:nvPr/>
        </p:nvSpPr>
        <p:spPr bwMode="auto">
          <a:xfrm>
            <a:off x="1000125" y="1714500"/>
            <a:ext cx="3686175" cy="4786313"/>
          </a:xfrm>
          <a:prstGeom prst="rect">
            <a:avLst/>
          </a:prstGeom>
          <a:noFill/>
          <a:ln w="9525">
            <a:noFill/>
            <a:miter lim="800000"/>
            <a:headEnd/>
            <a:tailEnd/>
          </a:ln>
        </p:spPr>
        <p:txBody>
          <a:bodyPr/>
          <a:lstStyle/>
          <a:p>
            <a:pPr marL="342900" indent="-342900" algn="just" rtl="1" eaLnBrk="0" fontAlgn="base" hangingPunct="0">
              <a:spcBef>
                <a:spcPct val="20000"/>
              </a:spcBef>
              <a:spcAft>
                <a:spcPct val="0"/>
              </a:spcAft>
              <a:buFontTx/>
              <a:buChar char="•"/>
              <a:defRPr/>
            </a:pPr>
            <a:r>
              <a:rPr lang="fa-IR" sz="2400" kern="0" dirty="0">
                <a:solidFill>
                  <a:srgbClr val="000000"/>
                </a:solidFill>
                <a:cs typeface="B Nazanin" pitchFamily="2" charset="-78"/>
              </a:rPr>
              <a:t>محدودیت ها و مشکلات</a:t>
            </a:r>
          </a:p>
          <a:p>
            <a:pPr marL="342900" indent="-342900" algn="just" rtl="1" eaLnBrk="0" fontAlgn="base" hangingPunct="0">
              <a:spcBef>
                <a:spcPct val="20000"/>
              </a:spcBef>
              <a:spcAft>
                <a:spcPct val="0"/>
              </a:spcAft>
              <a:buFontTx/>
              <a:buChar char="•"/>
              <a:defRPr/>
            </a:pPr>
            <a:r>
              <a:rPr lang="fa-IR" sz="2400" kern="0" dirty="0">
                <a:solidFill>
                  <a:srgbClr val="000000"/>
                </a:solidFill>
                <a:cs typeface="B Nazanin" pitchFamily="2" charset="-78"/>
              </a:rPr>
              <a:t>ملاحظات اخلاقی</a:t>
            </a:r>
          </a:p>
          <a:p>
            <a:pPr marL="342900" indent="-342900" algn="just" rtl="1" eaLnBrk="0" fontAlgn="base" hangingPunct="0">
              <a:spcBef>
                <a:spcPct val="20000"/>
              </a:spcBef>
              <a:spcAft>
                <a:spcPct val="0"/>
              </a:spcAft>
              <a:buFontTx/>
              <a:buChar char="•"/>
              <a:defRPr/>
            </a:pPr>
            <a:r>
              <a:rPr lang="fa-IR" sz="2400" kern="0" dirty="0">
                <a:solidFill>
                  <a:srgbClr val="000000"/>
                </a:solidFill>
                <a:cs typeface="B Nazanin" pitchFamily="2" charset="-78"/>
              </a:rPr>
              <a:t>منبع نویسی</a:t>
            </a:r>
          </a:p>
          <a:p>
            <a:pPr marL="342900" indent="-342900" algn="just" rtl="1" eaLnBrk="0" fontAlgn="base" hangingPunct="0">
              <a:spcBef>
                <a:spcPct val="20000"/>
              </a:spcBef>
              <a:spcAft>
                <a:spcPct val="0"/>
              </a:spcAft>
              <a:buFontTx/>
              <a:buChar char="•"/>
              <a:defRPr/>
            </a:pPr>
            <a:r>
              <a:rPr lang="fa-IR" sz="2400" kern="0" dirty="0">
                <a:solidFill>
                  <a:srgbClr val="000000"/>
                </a:solidFill>
                <a:cs typeface="B Nazanin" pitchFamily="2" charset="-78"/>
              </a:rPr>
              <a:t>جدول گانت</a:t>
            </a:r>
          </a:p>
          <a:p>
            <a:pPr marL="342900" indent="-342900" algn="just" rtl="1" eaLnBrk="0" fontAlgn="base" hangingPunct="0">
              <a:spcBef>
                <a:spcPct val="20000"/>
              </a:spcBef>
              <a:spcAft>
                <a:spcPct val="0"/>
              </a:spcAft>
              <a:buFontTx/>
              <a:buChar char="•"/>
              <a:defRPr/>
            </a:pPr>
            <a:r>
              <a:rPr lang="fa-IR" sz="2400" kern="0" dirty="0">
                <a:solidFill>
                  <a:srgbClr val="000000"/>
                </a:solidFill>
                <a:cs typeface="B Nazanin" pitchFamily="2" charset="-78"/>
              </a:rPr>
              <a:t>بودجه بندی</a:t>
            </a:r>
          </a:p>
          <a:p>
            <a:pPr marL="342900" indent="-342900" algn="just" rtl="1" eaLnBrk="0" fontAlgn="base" hangingPunct="0">
              <a:spcBef>
                <a:spcPct val="20000"/>
              </a:spcBef>
              <a:spcAft>
                <a:spcPct val="0"/>
              </a:spcAft>
              <a:buFont typeface="Wingdings" pitchFamily="2" charset="2"/>
              <a:buChar char="v"/>
              <a:defRPr/>
            </a:pPr>
            <a:r>
              <a:rPr lang="fa-IR" sz="2800" kern="0" dirty="0">
                <a:solidFill>
                  <a:srgbClr val="000000"/>
                </a:solidFill>
                <a:cs typeface="B Nazanin" pitchFamily="2" charset="-78"/>
              </a:rPr>
              <a:t>تصویب طرح پژوهشی</a:t>
            </a:r>
          </a:p>
          <a:p>
            <a:pPr marL="342900" indent="-342900" algn="just" rtl="1" eaLnBrk="0" fontAlgn="base" hangingPunct="0">
              <a:spcBef>
                <a:spcPct val="20000"/>
              </a:spcBef>
              <a:spcAft>
                <a:spcPct val="0"/>
              </a:spcAft>
              <a:buFont typeface="Wingdings" pitchFamily="2" charset="2"/>
              <a:buChar char="v"/>
              <a:defRPr/>
            </a:pPr>
            <a:r>
              <a:rPr lang="fa-IR" sz="2800" kern="0" dirty="0">
                <a:solidFill>
                  <a:srgbClr val="000000"/>
                </a:solidFill>
                <a:cs typeface="B Nazanin" pitchFamily="2" charset="-78"/>
              </a:rPr>
              <a:t>اجرا</a:t>
            </a:r>
          </a:p>
          <a:p>
            <a:pPr marL="342900" indent="-342900" algn="just" rtl="1" eaLnBrk="0" fontAlgn="base" hangingPunct="0">
              <a:spcBef>
                <a:spcPct val="20000"/>
              </a:spcBef>
              <a:spcAft>
                <a:spcPct val="0"/>
              </a:spcAft>
              <a:buFont typeface="Wingdings" pitchFamily="2" charset="2"/>
              <a:buChar char="v"/>
              <a:defRPr/>
            </a:pPr>
            <a:r>
              <a:rPr lang="fa-IR" sz="2800" kern="0" dirty="0">
                <a:solidFill>
                  <a:srgbClr val="000000"/>
                </a:solidFill>
                <a:cs typeface="B Nazanin" pitchFamily="2" charset="-78"/>
              </a:rPr>
              <a:t>تجزیه و تحلیل داده ها</a:t>
            </a:r>
          </a:p>
          <a:p>
            <a:pPr marL="342900" indent="-342900" algn="just" rtl="1" eaLnBrk="0" fontAlgn="base" hangingPunct="0">
              <a:spcBef>
                <a:spcPct val="20000"/>
              </a:spcBef>
              <a:spcAft>
                <a:spcPct val="0"/>
              </a:spcAft>
              <a:buFont typeface="Wingdings" pitchFamily="2" charset="2"/>
              <a:buChar char="v"/>
              <a:defRPr/>
            </a:pPr>
            <a:r>
              <a:rPr lang="fa-IR" sz="2800" kern="0" dirty="0">
                <a:solidFill>
                  <a:srgbClr val="000000"/>
                </a:solidFill>
                <a:cs typeface="B Nazanin" pitchFamily="2" charset="-78"/>
              </a:rPr>
              <a:t>ارائه گزار ش نهایی طرح</a:t>
            </a:r>
          </a:p>
          <a:p>
            <a:pPr marL="342900" indent="-342900" algn="just" rtl="1" eaLnBrk="0" fontAlgn="base" hangingPunct="0">
              <a:spcBef>
                <a:spcPct val="20000"/>
              </a:spcBef>
              <a:spcAft>
                <a:spcPct val="0"/>
              </a:spcAft>
              <a:buFontTx/>
              <a:buChar char="•"/>
              <a:defRPr/>
            </a:pPr>
            <a:endParaRPr lang="fa-IR" sz="2800" kern="0" dirty="0">
              <a:solidFill>
                <a:srgbClr val="000000"/>
              </a:solidFill>
              <a:cs typeface="B Nazanin" pitchFamily="2" charset="-78"/>
            </a:endParaRPr>
          </a:p>
        </p:txBody>
      </p:sp>
    </p:spTree>
    <p:extLst>
      <p:ext uri="{BB962C8B-B14F-4D97-AF65-F5344CB8AC3E}">
        <p14:creationId xmlns:p14="http://schemas.microsoft.com/office/powerpoint/2010/main" val="23928278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457200" y="990600"/>
            <a:ext cx="7391400" cy="5135563"/>
          </a:xfrm>
        </p:spPr>
        <p:txBody>
          <a:bodyPr/>
          <a:lstStyle/>
          <a:p>
            <a:pPr eaLnBrk="1" hangingPunct="1">
              <a:lnSpc>
                <a:spcPct val="150000"/>
              </a:lnSpc>
            </a:pPr>
            <a:r>
              <a:rPr lang="fa-IR" altLang="fa-IR" dirty="0" smtClean="0">
                <a:cs typeface="B Nazanin" pitchFamily="2" charset="-78"/>
              </a:rPr>
              <a:t>مزایا: </a:t>
            </a:r>
          </a:p>
          <a:p>
            <a:pPr lvl="1" eaLnBrk="1" hangingPunct="1">
              <a:lnSpc>
                <a:spcPct val="150000"/>
              </a:lnSpc>
            </a:pPr>
            <a:r>
              <a:rPr lang="fa-IR" altLang="fa-IR" dirty="0" smtClean="0">
                <a:cs typeface="B Nazanin" pitchFamily="2" charset="-78"/>
              </a:rPr>
              <a:t>اعتبار قابل توجه اطلاعات ضبط شده </a:t>
            </a:r>
          </a:p>
          <a:p>
            <a:pPr lvl="1" eaLnBrk="1" hangingPunct="1">
              <a:lnSpc>
                <a:spcPct val="150000"/>
              </a:lnSpc>
            </a:pPr>
            <a:r>
              <a:rPr lang="fa-IR" altLang="fa-IR" dirty="0" smtClean="0">
                <a:cs typeface="B Nazanin" pitchFamily="2" charset="-78"/>
              </a:rPr>
              <a:t>وابستگی غیرمستقیم روش مشاهده به موضوع مورد مشاهده</a:t>
            </a:r>
          </a:p>
          <a:p>
            <a:pPr lvl="1" eaLnBrk="1" hangingPunct="1">
              <a:lnSpc>
                <a:spcPct val="150000"/>
              </a:lnSpc>
            </a:pPr>
            <a:r>
              <a:rPr lang="fa-IR" altLang="fa-IR" dirty="0" smtClean="0">
                <a:cs typeface="B Nazanin" pitchFamily="2" charset="-78"/>
              </a:rPr>
              <a:t>امکان توصیف کامل و جامع حادثه</a:t>
            </a:r>
          </a:p>
          <a:p>
            <a:pPr lvl="1" eaLnBrk="1" hangingPunct="1">
              <a:lnSpc>
                <a:spcPct val="150000"/>
              </a:lnSpc>
              <a:buFontTx/>
              <a:buNone/>
            </a:pPr>
            <a:endParaRPr lang="fa-IR" altLang="fa-IR" dirty="0" smtClean="0">
              <a:cs typeface="B Nazanin" pitchFamily="2" charset="-78"/>
            </a:endParaRPr>
          </a:p>
          <a:p>
            <a:pPr lvl="1" eaLnBrk="1" hangingPunct="1">
              <a:lnSpc>
                <a:spcPct val="150000"/>
              </a:lnSpc>
              <a:buFontTx/>
              <a:buNone/>
            </a:pPr>
            <a:endParaRPr lang="fa-IR" altLang="fa-IR" dirty="0" smtClean="0">
              <a:cs typeface="B Nazanin" pitchFamily="2" charset="-78"/>
            </a:endParaRPr>
          </a:p>
        </p:txBody>
      </p:sp>
    </p:spTree>
    <p:extLst>
      <p:ext uri="{BB962C8B-B14F-4D97-AF65-F5344CB8AC3E}">
        <p14:creationId xmlns:p14="http://schemas.microsoft.com/office/powerpoint/2010/main" val="4743441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457200" y="533400"/>
            <a:ext cx="6553200" cy="5592763"/>
          </a:xfrm>
        </p:spPr>
        <p:txBody>
          <a:bodyPr/>
          <a:lstStyle/>
          <a:p>
            <a:pPr eaLnBrk="1" hangingPunct="1">
              <a:lnSpc>
                <a:spcPts val="3600"/>
              </a:lnSpc>
            </a:pPr>
            <a:r>
              <a:rPr lang="fa-IR" altLang="fa-IR" sz="2800" b="1" dirty="0" smtClean="0">
                <a:cs typeface="B Nazanin" pitchFamily="2" charset="-78"/>
              </a:rPr>
              <a:t>محدودیت ها: </a:t>
            </a:r>
          </a:p>
          <a:p>
            <a:pPr lvl="1" eaLnBrk="1" hangingPunct="1">
              <a:lnSpc>
                <a:spcPts val="3600"/>
              </a:lnSpc>
            </a:pPr>
            <a:r>
              <a:rPr lang="fa-IR" altLang="fa-IR" dirty="0" smtClean="0">
                <a:cs typeface="B Nazanin" pitchFamily="2" charset="-78"/>
              </a:rPr>
              <a:t>اتکا به زمان حال</a:t>
            </a:r>
          </a:p>
          <a:p>
            <a:pPr lvl="1" eaLnBrk="1" hangingPunct="1">
              <a:lnSpc>
                <a:spcPts val="3600"/>
              </a:lnSpc>
            </a:pPr>
            <a:r>
              <a:rPr lang="fa-IR" altLang="fa-IR" dirty="0" smtClean="0">
                <a:cs typeface="B Nazanin" pitchFamily="2" charset="-78"/>
              </a:rPr>
              <a:t>حوادث غیرقابل پیش بینی</a:t>
            </a:r>
          </a:p>
          <a:p>
            <a:pPr lvl="1" eaLnBrk="1" hangingPunct="1">
              <a:lnSpc>
                <a:spcPts val="3600"/>
              </a:lnSpc>
            </a:pPr>
            <a:r>
              <a:rPr lang="fa-IR" altLang="fa-IR" dirty="0" smtClean="0">
                <a:cs typeface="B Nazanin" pitchFamily="2" charset="-78"/>
              </a:rPr>
              <a:t>عدم توانائی در آزمون فرضیه</a:t>
            </a:r>
          </a:p>
          <a:p>
            <a:pPr lvl="1" eaLnBrk="1" hangingPunct="1">
              <a:lnSpc>
                <a:spcPts val="3600"/>
              </a:lnSpc>
            </a:pPr>
            <a:r>
              <a:rPr lang="fa-IR" altLang="fa-IR" dirty="0" smtClean="0">
                <a:cs typeface="B Nazanin" pitchFamily="2" charset="-78"/>
              </a:rPr>
              <a:t>کیفی بودن اطلاعات</a:t>
            </a:r>
          </a:p>
          <a:p>
            <a:pPr lvl="1" eaLnBrk="1" hangingPunct="1">
              <a:lnSpc>
                <a:spcPts val="3600"/>
              </a:lnSpc>
            </a:pPr>
            <a:r>
              <a:rPr lang="fa-IR" altLang="fa-IR" dirty="0" smtClean="0">
                <a:cs typeface="B Nazanin" pitchFamily="2" charset="-78"/>
              </a:rPr>
              <a:t>متکی بودن به ظواهر امور</a:t>
            </a:r>
          </a:p>
          <a:p>
            <a:pPr lvl="1" eaLnBrk="1" hangingPunct="1">
              <a:lnSpc>
                <a:spcPts val="3600"/>
              </a:lnSpc>
            </a:pPr>
            <a:endParaRPr lang="fa-IR" altLang="fa-IR" dirty="0" smtClean="0">
              <a:cs typeface="B Nazanin" pitchFamily="2" charset="-78"/>
            </a:endParaRPr>
          </a:p>
          <a:p>
            <a:pPr eaLnBrk="1" hangingPunct="1">
              <a:lnSpc>
                <a:spcPts val="3600"/>
              </a:lnSpc>
            </a:pPr>
            <a:endParaRPr lang="en-US" altLang="fa-IR" sz="2800" dirty="0" smtClean="0">
              <a:cs typeface="B Nazanin" pitchFamily="2" charset="-78"/>
            </a:endParaRPr>
          </a:p>
        </p:txBody>
      </p:sp>
    </p:spTree>
    <p:extLst>
      <p:ext uri="{BB962C8B-B14F-4D97-AF65-F5344CB8AC3E}">
        <p14:creationId xmlns:p14="http://schemas.microsoft.com/office/powerpoint/2010/main" val="31306940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algn="ctr" eaLnBrk="1" hangingPunct="1"/>
            <a:r>
              <a:rPr lang="fa-IR" altLang="fa-IR" b="1" dirty="0" smtClean="0">
                <a:cs typeface="B Nazanin" pitchFamily="2" charset="-78"/>
              </a:rPr>
              <a:t>مصاحبه</a:t>
            </a:r>
            <a:endParaRPr lang="en-US" altLang="fa-IR" b="1" dirty="0" smtClean="0">
              <a:cs typeface="B Nazanin" pitchFamily="2" charset="-78"/>
            </a:endParaRPr>
          </a:p>
        </p:txBody>
      </p:sp>
      <p:sp>
        <p:nvSpPr>
          <p:cNvPr id="53251" name="Content Placeholder 2"/>
          <p:cNvSpPr>
            <a:spLocks noGrp="1"/>
          </p:cNvSpPr>
          <p:nvPr>
            <p:ph idx="1"/>
          </p:nvPr>
        </p:nvSpPr>
        <p:spPr/>
        <p:txBody>
          <a:bodyPr/>
          <a:lstStyle/>
          <a:p>
            <a:pPr eaLnBrk="1" hangingPunct="1">
              <a:lnSpc>
                <a:spcPct val="150000"/>
              </a:lnSpc>
            </a:pPr>
            <a:r>
              <a:rPr lang="fa-IR" altLang="fa-IR" dirty="0" smtClean="0">
                <a:cs typeface="B Nazanin" pitchFamily="2" charset="-78"/>
              </a:rPr>
              <a:t>هنگامی که کسب اطلاعات از طریق مشاهده یا مطالعه امکان پذیر نباشد، مصاحبه مناسب ترین روش جمع آوری اطلاعات تلقی می شود.</a:t>
            </a:r>
          </a:p>
          <a:p>
            <a:pPr eaLnBrk="1" hangingPunct="1">
              <a:lnSpc>
                <a:spcPct val="150000"/>
              </a:lnSpc>
            </a:pPr>
            <a:r>
              <a:rPr lang="fa-IR" altLang="fa-IR" dirty="0" smtClean="0">
                <a:cs typeface="B Nazanin" pitchFamily="2" charset="-78"/>
              </a:rPr>
              <a:t>با توجه به انعطاف پذیری روش مصاحبه باید گفت که این روش یکی از بنیادی ترین و شاید بهترین روش جمع آوری اطلاعات باشد.</a:t>
            </a:r>
          </a:p>
          <a:p>
            <a:pPr eaLnBrk="1" hangingPunct="1">
              <a:lnSpc>
                <a:spcPct val="150000"/>
              </a:lnSpc>
            </a:pPr>
            <a:r>
              <a:rPr lang="fa-IR" altLang="fa-IR" dirty="0" smtClean="0">
                <a:cs typeface="B Nazanin" pitchFamily="2" charset="-78"/>
              </a:rPr>
              <a:t>در فرایند یک مصاحبه  عوامل زیادی از جمله مصاحبه کننده، مصاحبه شونده، محیط مصاحبه، موضوع مصاحبه، و بالاخره متن سوالات دخیل می باشد.</a:t>
            </a:r>
            <a:endParaRPr lang="en-US" altLang="fa-IR" dirty="0" smtClean="0">
              <a:cs typeface="B Nazanin" pitchFamily="2" charset="-78"/>
            </a:endParaRPr>
          </a:p>
        </p:txBody>
      </p:sp>
    </p:spTree>
    <p:extLst>
      <p:ext uri="{BB962C8B-B14F-4D97-AF65-F5344CB8AC3E}">
        <p14:creationId xmlns:p14="http://schemas.microsoft.com/office/powerpoint/2010/main" val="1482108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457200" y="457200"/>
            <a:ext cx="7924800" cy="5668963"/>
          </a:xfrm>
        </p:spPr>
        <p:txBody>
          <a:bodyPr/>
          <a:lstStyle/>
          <a:p>
            <a:pPr eaLnBrk="1" hangingPunct="1">
              <a:lnSpc>
                <a:spcPts val="4100"/>
              </a:lnSpc>
            </a:pPr>
            <a:r>
              <a:rPr lang="fa-IR" altLang="fa-IR" dirty="0" smtClean="0">
                <a:cs typeface="B Nazanin" pitchFamily="2" charset="-78"/>
              </a:rPr>
              <a:t>مزایا: </a:t>
            </a:r>
          </a:p>
          <a:p>
            <a:pPr lvl="1" eaLnBrk="1" hangingPunct="1">
              <a:lnSpc>
                <a:spcPts val="4100"/>
              </a:lnSpc>
            </a:pPr>
            <a:r>
              <a:rPr lang="fa-IR" altLang="fa-IR" dirty="0" smtClean="0">
                <a:cs typeface="B Nazanin" pitchFamily="2" charset="-78"/>
              </a:rPr>
              <a:t>مستقل از وضعیت سواد پاسخگو</a:t>
            </a:r>
          </a:p>
          <a:p>
            <a:pPr lvl="1" eaLnBrk="1" hangingPunct="1">
              <a:lnSpc>
                <a:spcPts val="4100"/>
              </a:lnSpc>
            </a:pPr>
            <a:r>
              <a:rPr lang="fa-IR" altLang="fa-IR" dirty="0" smtClean="0">
                <a:cs typeface="B Nazanin" pitchFamily="2" charset="-78"/>
              </a:rPr>
              <a:t>قابل استفاده برای افرادی که رابطه خوبی با نوشتن ندارند.</a:t>
            </a:r>
          </a:p>
          <a:p>
            <a:pPr lvl="1" eaLnBrk="1" hangingPunct="1">
              <a:lnSpc>
                <a:spcPts val="4100"/>
              </a:lnSpc>
            </a:pPr>
            <a:r>
              <a:rPr lang="fa-IR" altLang="fa-IR" dirty="0" smtClean="0">
                <a:cs typeface="B Nazanin" pitchFamily="2" charset="-78"/>
              </a:rPr>
              <a:t>قابل استفاده برای افرادی که از نظر نوشتاری ضعیف ولی قدرت بیان خوبی دارند.</a:t>
            </a:r>
          </a:p>
          <a:p>
            <a:pPr lvl="1" eaLnBrk="1" hangingPunct="1">
              <a:lnSpc>
                <a:spcPts val="4100"/>
              </a:lnSpc>
            </a:pPr>
            <a:r>
              <a:rPr lang="fa-IR" altLang="fa-IR" dirty="0" smtClean="0">
                <a:cs typeface="B Nazanin" pitchFamily="2" charset="-78"/>
              </a:rPr>
              <a:t>امکان کنترل پاسخها و پاسخگو</a:t>
            </a:r>
          </a:p>
          <a:p>
            <a:pPr lvl="1" eaLnBrk="1" hangingPunct="1">
              <a:lnSpc>
                <a:spcPts val="4100"/>
              </a:lnSpc>
            </a:pPr>
            <a:r>
              <a:rPr lang="fa-IR" altLang="fa-IR" dirty="0" smtClean="0">
                <a:cs typeface="B Nazanin" pitchFamily="2" charset="-78"/>
              </a:rPr>
              <a:t>امکان بررسی واکنش های مختلف پاسخگو وجود دارد.</a:t>
            </a:r>
          </a:p>
          <a:p>
            <a:pPr lvl="1" eaLnBrk="1" hangingPunct="1">
              <a:lnSpc>
                <a:spcPts val="4100"/>
              </a:lnSpc>
            </a:pPr>
            <a:r>
              <a:rPr lang="fa-IR" altLang="fa-IR" dirty="0" smtClean="0">
                <a:cs typeface="B Nazanin" pitchFamily="2" charset="-78"/>
              </a:rPr>
              <a:t>امکان مراجعه مکرر به پاسخگو برای تکمیل اطلاعات وجود دارد.</a:t>
            </a:r>
          </a:p>
          <a:p>
            <a:pPr lvl="1" eaLnBrk="1" hangingPunct="1">
              <a:lnSpc>
                <a:spcPts val="4100"/>
              </a:lnSpc>
            </a:pPr>
            <a:r>
              <a:rPr lang="fa-IR" altLang="fa-IR" dirty="0" smtClean="0">
                <a:cs typeface="B Nazanin" pitchFamily="2" charset="-78"/>
              </a:rPr>
              <a:t>روش مناسبی جهت کسب ایده، عقیده و نظرسنجی است.</a:t>
            </a:r>
          </a:p>
          <a:p>
            <a:pPr lvl="1" eaLnBrk="1" hangingPunct="1">
              <a:lnSpc>
                <a:spcPts val="4100"/>
              </a:lnSpc>
            </a:pPr>
            <a:r>
              <a:rPr lang="fa-IR" altLang="fa-IR" dirty="0" smtClean="0">
                <a:cs typeface="B Nazanin" pitchFamily="2" charset="-78"/>
              </a:rPr>
              <a:t>و ...</a:t>
            </a:r>
            <a:endParaRPr lang="en-US" altLang="fa-IR" dirty="0" smtClean="0">
              <a:cs typeface="B Nazanin" pitchFamily="2" charset="-78"/>
            </a:endParaRPr>
          </a:p>
        </p:txBody>
      </p:sp>
    </p:spTree>
    <p:extLst>
      <p:ext uri="{BB962C8B-B14F-4D97-AF65-F5344CB8AC3E}">
        <p14:creationId xmlns:p14="http://schemas.microsoft.com/office/powerpoint/2010/main" val="20882958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457200" y="990600"/>
            <a:ext cx="8229600" cy="5135563"/>
          </a:xfrm>
        </p:spPr>
        <p:txBody>
          <a:bodyPr/>
          <a:lstStyle/>
          <a:p>
            <a:pPr eaLnBrk="1" hangingPunct="1">
              <a:lnSpc>
                <a:spcPts val="4500"/>
              </a:lnSpc>
            </a:pPr>
            <a:r>
              <a:rPr lang="fa-IR" altLang="fa-IR" smtClean="0">
                <a:cs typeface="B Nazanin" pitchFamily="2" charset="-78"/>
              </a:rPr>
              <a:t>محدودیت ها: </a:t>
            </a:r>
          </a:p>
          <a:p>
            <a:pPr lvl="1" eaLnBrk="1" hangingPunct="1">
              <a:lnSpc>
                <a:spcPts val="4500"/>
              </a:lnSpc>
            </a:pPr>
            <a:r>
              <a:rPr lang="fa-IR" altLang="fa-IR" smtClean="0">
                <a:cs typeface="B Nazanin" pitchFamily="2" charset="-78"/>
              </a:rPr>
              <a:t>فرایند مصاحبه وقت گیر و زمان بر است.</a:t>
            </a:r>
          </a:p>
          <a:p>
            <a:pPr lvl="1" eaLnBrk="1" hangingPunct="1">
              <a:lnSpc>
                <a:spcPts val="4500"/>
              </a:lnSpc>
            </a:pPr>
            <a:r>
              <a:rPr lang="fa-IR" altLang="fa-IR" smtClean="0">
                <a:cs typeface="B Nazanin" pitchFamily="2" charset="-78"/>
              </a:rPr>
              <a:t>نظر به زمان بر بودن، مصاحبه یک امر پرهزینه است.</a:t>
            </a:r>
          </a:p>
          <a:p>
            <a:pPr lvl="1" eaLnBrk="1" hangingPunct="1">
              <a:lnSpc>
                <a:spcPts val="4500"/>
              </a:lnSpc>
            </a:pPr>
            <a:r>
              <a:rPr lang="fa-IR" altLang="fa-IR" smtClean="0">
                <a:cs typeface="B Nazanin" pitchFamily="2" charset="-78"/>
              </a:rPr>
              <a:t>گاهی دستیابی به همه افراد مورد نظر امکان پذیر نیست.</a:t>
            </a:r>
          </a:p>
          <a:p>
            <a:pPr lvl="1" eaLnBrk="1" hangingPunct="1">
              <a:lnSpc>
                <a:spcPts val="4500"/>
              </a:lnSpc>
            </a:pPr>
            <a:r>
              <a:rPr lang="fa-IR" altLang="fa-IR" smtClean="0">
                <a:cs typeface="B Nazanin" pitchFamily="2" charset="-78"/>
              </a:rPr>
              <a:t>مصاحبه نیازمند رضایت و تمایل پاسخگو، و شکیبائی و حوصله مصاحبه گر دارد.</a:t>
            </a:r>
          </a:p>
        </p:txBody>
      </p:sp>
    </p:spTree>
    <p:extLst>
      <p:ext uri="{BB962C8B-B14F-4D97-AF65-F5344CB8AC3E}">
        <p14:creationId xmlns:p14="http://schemas.microsoft.com/office/powerpoint/2010/main" val="1427448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7200" y="685800"/>
            <a:ext cx="7696200" cy="5440363"/>
          </a:xfrm>
        </p:spPr>
        <p:txBody>
          <a:bodyPr/>
          <a:lstStyle/>
          <a:p>
            <a:pPr lvl="1" eaLnBrk="1" hangingPunct="1">
              <a:lnSpc>
                <a:spcPct val="150000"/>
              </a:lnSpc>
            </a:pPr>
            <a:r>
              <a:rPr lang="fa-IR" altLang="fa-IR" dirty="0" smtClean="0">
                <a:cs typeface="B Nazanin" pitchFamily="2" charset="-78"/>
              </a:rPr>
              <a:t>بخاطر زمان بر بودن مصاحبه و هزینه زیاد آن، مصاحبه به تعداد کمی مصاحبه شونده محدود می شود. بنابراین دامنه اطلاعات محدود بوده و تعمیم نتایج به گروه های مشابه یا بزرگتر دچار مشکل است.</a:t>
            </a:r>
          </a:p>
          <a:p>
            <a:pPr lvl="1" eaLnBrk="1" hangingPunct="1">
              <a:lnSpc>
                <a:spcPct val="150000"/>
              </a:lnSpc>
            </a:pPr>
            <a:r>
              <a:rPr lang="fa-IR" altLang="fa-IR" dirty="0" smtClean="0">
                <a:cs typeface="B Nazanin" pitchFamily="2" charset="-78"/>
              </a:rPr>
              <a:t>در مصاحبه نظرات ارائه شده جنبه شخصی قوی دارد و قابل تعمیم نیست.</a:t>
            </a:r>
          </a:p>
          <a:p>
            <a:pPr lvl="1" eaLnBrk="1" hangingPunct="1">
              <a:lnSpc>
                <a:spcPct val="150000"/>
              </a:lnSpc>
            </a:pPr>
            <a:r>
              <a:rPr lang="fa-IR" altLang="fa-IR" dirty="0" smtClean="0">
                <a:cs typeface="B Nazanin" pitchFamily="2" charset="-78"/>
              </a:rPr>
              <a:t>گاهی افراد از ابراز نظرات صریح اکراه دارند.</a:t>
            </a:r>
          </a:p>
          <a:p>
            <a:pPr lvl="1" eaLnBrk="1" hangingPunct="1">
              <a:lnSpc>
                <a:spcPct val="150000"/>
              </a:lnSpc>
            </a:pPr>
            <a:r>
              <a:rPr lang="fa-IR" altLang="fa-IR" dirty="0" smtClean="0">
                <a:cs typeface="B Nazanin" pitchFamily="2" charset="-78"/>
              </a:rPr>
              <a:t>در مناطق پراکنده (از نظر جغرافیائی) مصاحبه عملی نیست.</a:t>
            </a:r>
          </a:p>
          <a:p>
            <a:pPr eaLnBrk="1" hangingPunct="1">
              <a:lnSpc>
                <a:spcPct val="150000"/>
              </a:lnSpc>
              <a:buFontTx/>
              <a:buNone/>
            </a:pPr>
            <a:endParaRPr lang="en-US" altLang="fa-IR" dirty="0" smtClean="0"/>
          </a:p>
        </p:txBody>
      </p:sp>
    </p:spTree>
    <p:extLst>
      <p:ext uri="{BB962C8B-B14F-4D97-AF65-F5344CB8AC3E}">
        <p14:creationId xmlns:p14="http://schemas.microsoft.com/office/powerpoint/2010/main" val="10779456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828800" y="1484313"/>
            <a:ext cx="6264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rtl="1" eaLnBrk="1" fontAlgn="base" hangingPunct="1">
              <a:spcBef>
                <a:spcPct val="0"/>
              </a:spcBef>
              <a:spcAft>
                <a:spcPct val="0"/>
              </a:spcAft>
              <a:buFontTx/>
              <a:buNone/>
            </a:pPr>
            <a:endParaRPr lang="en-US" altLang="fa-IR" sz="1800" smtClean="0">
              <a:solidFill>
                <a:srgbClr val="000000"/>
              </a:solidFill>
            </a:endParaRPr>
          </a:p>
        </p:txBody>
      </p:sp>
      <p:sp>
        <p:nvSpPr>
          <p:cNvPr id="15363" name="Text Box 3"/>
          <p:cNvSpPr txBox="1">
            <a:spLocks noChangeArrowheads="1"/>
          </p:cNvSpPr>
          <p:nvPr/>
        </p:nvSpPr>
        <p:spPr bwMode="auto">
          <a:xfrm>
            <a:off x="822325" y="1295400"/>
            <a:ext cx="7407275" cy="3639458"/>
          </a:xfrm>
          <a:prstGeom prst="rect">
            <a:avLst/>
          </a:prstGeom>
          <a:noFill/>
          <a:ln w="9525">
            <a:noFill/>
            <a:miter lim="800000"/>
            <a:headEnd/>
            <a:tailEnd/>
          </a:ln>
        </p:spPr>
        <p:txBody>
          <a:bodyPr>
            <a:spAutoFit/>
          </a:bodyPr>
          <a:lstStyle/>
          <a:p>
            <a:pPr algn="ctr" rtl="1" fontAlgn="base">
              <a:lnSpc>
                <a:spcPct val="150000"/>
              </a:lnSpc>
              <a:spcBef>
                <a:spcPct val="0"/>
              </a:spcBef>
              <a:spcAft>
                <a:spcPct val="0"/>
              </a:spcAft>
              <a:defRPr/>
            </a:pPr>
            <a:r>
              <a:rPr lang="fa-IR" sz="3600" b="1" dirty="0">
                <a:solidFill>
                  <a:srgbClr val="000000">
                    <a:lumMod val="95000"/>
                    <a:lumOff val="5000"/>
                  </a:srgbClr>
                </a:solidFill>
                <a:cs typeface="B Nazanin" pitchFamily="2" charset="-78"/>
              </a:rPr>
              <a:t>پرسشنامه</a:t>
            </a:r>
          </a:p>
          <a:p>
            <a:pPr algn="ctr" rtl="1" fontAlgn="base">
              <a:lnSpc>
                <a:spcPct val="150000"/>
              </a:lnSpc>
              <a:spcBef>
                <a:spcPct val="0"/>
              </a:spcBef>
              <a:spcAft>
                <a:spcPct val="0"/>
              </a:spcAft>
              <a:defRPr/>
            </a:pPr>
            <a:r>
              <a:rPr lang="fa-IR" sz="3600" b="1" dirty="0">
                <a:solidFill>
                  <a:srgbClr val="000000">
                    <a:lumMod val="95000"/>
                    <a:lumOff val="5000"/>
                  </a:srgbClr>
                </a:solidFill>
                <a:cs typeface="B Nazanin" pitchFamily="2" charset="-78"/>
              </a:rPr>
              <a:t> </a:t>
            </a:r>
          </a:p>
          <a:p>
            <a:pPr algn="r" rtl="1" fontAlgn="base">
              <a:lnSpc>
                <a:spcPct val="150000"/>
              </a:lnSpc>
              <a:spcBef>
                <a:spcPct val="0"/>
              </a:spcBef>
              <a:spcAft>
                <a:spcPct val="0"/>
              </a:spcAft>
              <a:defRPr/>
            </a:pPr>
            <a:r>
              <a:rPr lang="fa-IR" sz="2800" dirty="0">
                <a:solidFill>
                  <a:srgbClr val="000000">
                    <a:lumMod val="95000"/>
                    <a:lumOff val="5000"/>
                  </a:srgbClr>
                </a:solidFill>
                <a:cs typeface="B Nazanin" pitchFamily="2" charset="-78"/>
              </a:rPr>
              <a:t>پرسشنامه ابزاري متداول براي جمع آوري اطلاعات است و به دليل هزينه ناچيز تهيه، اكثر محققين به استفاده بيشتر از آن روي مي آورند. </a:t>
            </a:r>
            <a:endParaRPr lang="en-US" sz="2800" dirty="0">
              <a:solidFill>
                <a:srgbClr val="000000">
                  <a:lumMod val="95000"/>
                  <a:lumOff val="5000"/>
                </a:srgbClr>
              </a:solidFill>
              <a:cs typeface="B Nazanin" pitchFamily="2" charset="-78"/>
            </a:endParaRPr>
          </a:p>
        </p:txBody>
      </p:sp>
    </p:spTree>
    <p:extLst>
      <p:ext uri="{BB962C8B-B14F-4D97-AF65-F5344CB8AC3E}">
        <p14:creationId xmlns:p14="http://schemas.microsoft.com/office/powerpoint/2010/main" val="2913291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fa-IR" b="1" dirty="0" smtClean="0">
                <a:solidFill>
                  <a:schemeClr val="tx1"/>
                </a:solidFill>
                <a:latin typeface="+mn-lt"/>
                <a:ea typeface="+mn-ea"/>
                <a:cs typeface="B Nazanin" panose="00000400000000000000" pitchFamily="2" charset="-78"/>
              </a:rPr>
              <a:t>ملاحظات اخلاقی </a:t>
            </a:r>
            <a:endParaRPr lang="fa-IR" dirty="0">
              <a:cs typeface="B Nazanin" panose="00000400000000000000" pitchFamily="2" charset="-78"/>
            </a:endParaRPr>
          </a:p>
        </p:txBody>
      </p:sp>
      <p:sp>
        <p:nvSpPr>
          <p:cNvPr id="75779" name="Content Placeholder 2"/>
          <p:cNvSpPr>
            <a:spLocks noGrp="1"/>
          </p:cNvSpPr>
          <p:nvPr>
            <p:ph idx="1"/>
          </p:nvPr>
        </p:nvSpPr>
        <p:spPr/>
        <p:txBody>
          <a:bodyPr/>
          <a:lstStyle/>
          <a:p>
            <a:pPr algn="just">
              <a:lnSpc>
                <a:spcPct val="150000"/>
              </a:lnSpc>
            </a:pPr>
            <a:r>
              <a:rPr lang="fa-IR" altLang="fa-IR" dirty="0" smtClean="0">
                <a:cs typeface="B Nazanin" panose="00000400000000000000" pitchFamily="2" charset="-78"/>
              </a:rPr>
              <a:t>ملاحظات اخلاقي به مجموعه قواعد و دستورالعمل هايي اطلاق مي شود كه به منظور جلوگيري از امكان بروز آسيب به ديگران بايد مورد توجه قرار گيرد. ملاحظات اخلاقي از انتخاب موضوع تحقيق آغاز و تا نوشتن گزارش تحقيق ادامه مي يابد. </a:t>
            </a:r>
          </a:p>
        </p:txBody>
      </p:sp>
    </p:spTree>
    <p:extLst>
      <p:ext uri="{BB962C8B-B14F-4D97-AF65-F5344CB8AC3E}">
        <p14:creationId xmlns:p14="http://schemas.microsoft.com/office/powerpoint/2010/main" val="26606251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ontent Placeholder 2"/>
          <p:cNvSpPr>
            <a:spLocks noGrp="1"/>
          </p:cNvSpPr>
          <p:nvPr>
            <p:ph idx="1"/>
          </p:nvPr>
        </p:nvSpPr>
        <p:spPr>
          <a:xfrm>
            <a:off x="457200" y="457200"/>
            <a:ext cx="7620000" cy="6019800"/>
          </a:xfrm>
        </p:spPr>
        <p:txBody>
          <a:bodyPr>
            <a:normAutofit lnSpcReduction="10000"/>
          </a:bodyPr>
          <a:lstStyle/>
          <a:p>
            <a:r>
              <a:rPr lang="ar-SA" altLang="fa-IR" sz="2800" b="1" dirty="0" smtClean="0">
                <a:cs typeface="B Nazanin" panose="00000400000000000000" pitchFamily="2" charset="-78"/>
              </a:rPr>
              <a:t>گستره اخلاق در پژوهش</a:t>
            </a:r>
            <a:endParaRPr lang="fa-IR" altLang="fa-IR" sz="2800" b="1" dirty="0" smtClean="0">
              <a:cs typeface="B Nazanin" panose="00000400000000000000" pitchFamily="2" charset="-78"/>
            </a:endParaRPr>
          </a:p>
          <a:p>
            <a:endParaRPr lang="fa-IR" altLang="fa-IR" sz="2800" b="1" dirty="0" smtClean="0">
              <a:cs typeface="B Nazanin" panose="00000400000000000000" pitchFamily="2" charset="-78"/>
            </a:endParaRPr>
          </a:p>
          <a:p>
            <a:pPr>
              <a:lnSpc>
                <a:spcPct val="150000"/>
              </a:lnSpc>
            </a:pPr>
            <a:r>
              <a:rPr lang="ar-SA" altLang="fa-IR" sz="2000" dirty="0" smtClean="0">
                <a:cs typeface="B Nazanin" panose="00000400000000000000" pitchFamily="2" charset="-78"/>
              </a:rPr>
              <a:t> در تمامی موارد زیر لازم است مراعات اصول اخلاقی بعمل آید. مواردی که باید رعایت شوند لازم است تا در طرح پژوهشی به صورت مشخص مورد بحث قرار گیرند. </a:t>
            </a:r>
          </a:p>
          <a:p>
            <a:pPr>
              <a:lnSpc>
                <a:spcPct val="150000"/>
              </a:lnSpc>
            </a:pPr>
            <a:r>
              <a:rPr lang="ar-SA" altLang="fa-IR" sz="2000" dirty="0" smtClean="0">
                <a:cs typeface="B Nazanin" panose="00000400000000000000" pitchFamily="2" charset="-78"/>
              </a:rPr>
              <a:t>حقوق مولفين </a:t>
            </a:r>
          </a:p>
          <a:p>
            <a:pPr>
              <a:lnSpc>
                <a:spcPct val="150000"/>
              </a:lnSpc>
            </a:pPr>
            <a:r>
              <a:rPr lang="ar-SA" altLang="fa-IR" sz="2000" dirty="0" smtClean="0">
                <a:cs typeface="B Nazanin" panose="00000400000000000000" pitchFamily="2" charset="-78"/>
              </a:rPr>
              <a:t>رضايت آگاهانه </a:t>
            </a:r>
          </a:p>
          <a:p>
            <a:pPr>
              <a:lnSpc>
                <a:spcPct val="150000"/>
              </a:lnSpc>
            </a:pPr>
            <a:r>
              <a:rPr lang="ar-SA" altLang="fa-IR" sz="2000" dirty="0" smtClean="0">
                <a:cs typeface="B Nazanin" panose="00000400000000000000" pitchFamily="2" charset="-78"/>
              </a:rPr>
              <a:t>رازداري </a:t>
            </a:r>
          </a:p>
          <a:p>
            <a:pPr>
              <a:lnSpc>
                <a:spcPct val="150000"/>
              </a:lnSpc>
            </a:pPr>
            <a:r>
              <a:rPr lang="ar-SA" altLang="fa-IR" sz="2000" dirty="0" smtClean="0">
                <a:cs typeface="B Nazanin" panose="00000400000000000000" pitchFamily="2" charset="-78"/>
              </a:rPr>
              <a:t>طراحي مطالعه </a:t>
            </a:r>
          </a:p>
          <a:p>
            <a:pPr>
              <a:lnSpc>
                <a:spcPct val="150000"/>
              </a:lnSpc>
            </a:pPr>
            <a:r>
              <a:rPr lang="ar-SA" altLang="fa-IR" sz="2000" dirty="0" smtClean="0">
                <a:cs typeface="B Nazanin" panose="00000400000000000000" pitchFamily="2" charset="-78"/>
              </a:rPr>
              <a:t>كارآزمايي باليني </a:t>
            </a:r>
          </a:p>
          <a:p>
            <a:pPr>
              <a:lnSpc>
                <a:spcPct val="150000"/>
              </a:lnSpc>
            </a:pPr>
            <a:r>
              <a:rPr lang="ar-SA" altLang="fa-IR" sz="2000" dirty="0" smtClean="0">
                <a:cs typeface="B Nazanin" panose="00000400000000000000" pitchFamily="2" charset="-78"/>
              </a:rPr>
              <a:t>كارآمدي و استفاده از تحقيقات </a:t>
            </a:r>
          </a:p>
          <a:p>
            <a:pPr>
              <a:lnSpc>
                <a:spcPct val="150000"/>
              </a:lnSpc>
            </a:pPr>
            <a:r>
              <a:rPr lang="ar-SA" altLang="fa-IR" sz="2000" dirty="0" smtClean="0">
                <a:cs typeface="B Nazanin" panose="00000400000000000000" pitchFamily="2" charset="-78"/>
              </a:rPr>
              <a:t>دسترسي </a:t>
            </a:r>
            <a:r>
              <a:rPr lang="fa-IR" altLang="fa-IR" sz="2000" dirty="0" smtClean="0">
                <a:cs typeface="B Nazanin" panose="00000400000000000000" pitchFamily="2" charset="-78"/>
              </a:rPr>
              <a:t>به </a:t>
            </a:r>
            <a:r>
              <a:rPr lang="ar-SA" altLang="fa-IR" sz="2000" dirty="0" smtClean="0">
                <a:cs typeface="B Nazanin" panose="00000400000000000000" pitchFamily="2" charset="-78"/>
              </a:rPr>
              <a:t>اطلاعات (مالكيت داده ها) </a:t>
            </a:r>
          </a:p>
          <a:p>
            <a:pPr>
              <a:lnSpc>
                <a:spcPct val="150000"/>
              </a:lnSpc>
            </a:pPr>
            <a:r>
              <a:rPr lang="ar-SA" altLang="fa-IR" sz="2000" dirty="0" smtClean="0">
                <a:cs typeface="B Nazanin" panose="00000400000000000000" pitchFamily="2" charset="-78"/>
              </a:rPr>
              <a:t>انتشار نتايج</a:t>
            </a:r>
            <a:r>
              <a:rPr lang="fa-IR" altLang="fa-IR" sz="2000" dirty="0" smtClean="0">
                <a:cs typeface="B Nazanin" panose="00000400000000000000" pitchFamily="2" charset="-78"/>
              </a:rPr>
              <a:t> و ...</a:t>
            </a:r>
            <a:endParaRPr lang="ar-SA" altLang="fa-IR" sz="2000" dirty="0" smtClean="0">
              <a:cs typeface="B Nazanin" panose="00000400000000000000" pitchFamily="2" charset="-78"/>
            </a:endParaRPr>
          </a:p>
        </p:txBody>
      </p:sp>
    </p:spTree>
    <p:extLst>
      <p:ext uri="{BB962C8B-B14F-4D97-AF65-F5344CB8AC3E}">
        <p14:creationId xmlns:p14="http://schemas.microsoft.com/office/powerpoint/2010/main" val="842506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pPr algn="ctr"/>
            <a:r>
              <a:rPr lang="ar-SA" altLang="fa-IR" sz="4000" b="1" dirty="0" smtClean="0">
                <a:solidFill>
                  <a:schemeClr val="tx1"/>
                </a:solidFill>
                <a:cs typeface="B Nazanin" panose="00000400000000000000" pitchFamily="2" charset="-78"/>
              </a:rPr>
              <a:t>محدوديت هاي تحقيق</a:t>
            </a:r>
            <a:endParaRPr lang="fa-IR" altLang="fa-IR" sz="4000" b="1" dirty="0" smtClean="0">
              <a:cs typeface="B Nazanin" panose="00000400000000000000" pitchFamily="2" charset="-78"/>
            </a:endParaRPr>
          </a:p>
        </p:txBody>
      </p:sp>
      <p:sp>
        <p:nvSpPr>
          <p:cNvPr id="78851" name="Content Placeholder 2"/>
          <p:cNvSpPr>
            <a:spLocks noGrp="1"/>
          </p:cNvSpPr>
          <p:nvPr>
            <p:ph idx="1"/>
          </p:nvPr>
        </p:nvSpPr>
        <p:spPr/>
        <p:txBody>
          <a:bodyPr/>
          <a:lstStyle/>
          <a:p>
            <a:r>
              <a:rPr lang="ar-SA" altLang="fa-IR" dirty="0" smtClean="0">
                <a:cs typeface="B Nazanin" panose="00000400000000000000" pitchFamily="2" charset="-78"/>
              </a:rPr>
              <a:t>محدوديت هاي تحقيق آن دسته از عواملي هتسند كه در مسير</a:t>
            </a:r>
            <a:r>
              <a:rPr lang="fa-IR" altLang="fa-IR" dirty="0" smtClean="0">
                <a:cs typeface="B Nazanin" panose="00000400000000000000" pitchFamily="2" charset="-78"/>
              </a:rPr>
              <a:t> </a:t>
            </a:r>
            <a:r>
              <a:rPr lang="ar-SA" altLang="fa-IR" dirty="0" smtClean="0">
                <a:cs typeface="B Nazanin" panose="00000400000000000000" pitchFamily="2" charset="-78"/>
              </a:rPr>
              <a:t>جمع آوري اطلاعات و كسب نتايج مطلوب مانع ايجاد مي كند. </a:t>
            </a:r>
          </a:p>
          <a:p>
            <a:r>
              <a:rPr lang="ar-SA" altLang="fa-IR" dirty="0" smtClean="0">
                <a:cs typeface="B Nazanin" panose="00000400000000000000" pitchFamily="2" charset="-78"/>
              </a:rPr>
              <a:t>محدوديت هاي در اختيار محقق </a:t>
            </a:r>
          </a:p>
          <a:p>
            <a:r>
              <a:rPr lang="ar-SA" altLang="fa-IR" dirty="0" smtClean="0">
                <a:cs typeface="B Nazanin" panose="00000400000000000000" pitchFamily="2" charset="-78"/>
              </a:rPr>
              <a:t>محدوديت هاي خارج از اختيار تحقيق   </a:t>
            </a:r>
          </a:p>
          <a:p>
            <a:endParaRPr lang="fa-IR" altLang="fa-IR" dirty="0" smtClean="0">
              <a:cs typeface="B Nazanin" panose="00000400000000000000" pitchFamily="2" charset="-78"/>
            </a:endParaRPr>
          </a:p>
        </p:txBody>
      </p:sp>
    </p:spTree>
    <p:extLst>
      <p:ext uri="{BB962C8B-B14F-4D97-AF65-F5344CB8AC3E}">
        <p14:creationId xmlns:p14="http://schemas.microsoft.com/office/powerpoint/2010/main" val="335577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fa-IR" altLang="fa-IR" smtClean="0"/>
          </a:p>
        </p:txBody>
      </p:sp>
      <p:sp>
        <p:nvSpPr>
          <p:cNvPr id="5123" name="Rectangle 3"/>
          <p:cNvSpPr>
            <a:spLocks noGrp="1" noChangeArrowheads="1"/>
          </p:cNvSpPr>
          <p:nvPr>
            <p:ph idx="1"/>
          </p:nvPr>
        </p:nvSpPr>
        <p:spPr/>
        <p:txBody>
          <a:bodyPr/>
          <a:lstStyle/>
          <a:p>
            <a:pPr algn="just" eaLnBrk="1" hangingPunct="1">
              <a:lnSpc>
                <a:spcPct val="150000"/>
              </a:lnSpc>
              <a:buFont typeface="Wingdings" pitchFamily="2" charset="2"/>
              <a:buNone/>
            </a:pPr>
            <a:r>
              <a:rPr lang="ar-SA" altLang="ja-JP" smtClean="0"/>
              <a:t>اولين مرحله تحقيق احساس وجود يک </a:t>
            </a:r>
            <a:r>
              <a:rPr lang="ar-SA" altLang="ja-JP" smtClean="0">
                <a:solidFill>
                  <a:srgbClr val="FF3300"/>
                </a:solidFill>
              </a:rPr>
              <a:t>مشکل</a:t>
            </a:r>
            <a:r>
              <a:rPr lang="fa-IR" altLang="ja-JP" smtClean="0"/>
              <a:t> </a:t>
            </a:r>
            <a:r>
              <a:rPr lang="ar-SA" altLang="ja-JP" smtClean="0"/>
              <a:t> است؛ به اين معنی که پژوهشگر در کار خويش با مانع يا مشکلی روبرو گرديده است که در حل آن ابهام يا ترديد دارد و نمی تواند در مقابل آن ساکت بماند</a:t>
            </a:r>
            <a:r>
              <a:rPr lang="fa-IR" altLang="ja-JP" smtClean="0"/>
              <a:t>. </a:t>
            </a:r>
            <a:endParaRPr lang="en-US" altLang="fa-IR" smtClean="0"/>
          </a:p>
        </p:txBody>
      </p:sp>
    </p:spTree>
    <p:extLst>
      <p:ext uri="{BB962C8B-B14F-4D97-AF65-F5344CB8AC3E}">
        <p14:creationId xmlns:p14="http://schemas.microsoft.com/office/powerpoint/2010/main" val="11173398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pPr algn="ctr"/>
            <a:r>
              <a:rPr lang="fa-IR" altLang="fa-IR" b="1" dirty="0" smtClean="0">
                <a:cs typeface="B Nazanin" panose="00000400000000000000" pitchFamily="2" charset="-78"/>
              </a:rPr>
              <a:t>جدول گانت</a:t>
            </a:r>
          </a:p>
        </p:txBody>
      </p:sp>
      <p:sp>
        <p:nvSpPr>
          <p:cNvPr id="80899" name="Content Placeholder 2"/>
          <p:cNvSpPr>
            <a:spLocks noGrp="1"/>
          </p:cNvSpPr>
          <p:nvPr>
            <p:ph idx="1"/>
          </p:nvPr>
        </p:nvSpPr>
        <p:spPr/>
        <p:txBody>
          <a:bodyPr/>
          <a:lstStyle/>
          <a:p>
            <a:pPr>
              <a:lnSpc>
                <a:spcPct val="150000"/>
              </a:lnSpc>
            </a:pPr>
            <a:r>
              <a:rPr lang="fa-IR" altLang="fa-IR" sz="2800" b="1" dirty="0" smtClean="0">
                <a:cs typeface="B Nazanin" panose="00000400000000000000" pitchFamily="2" charset="-78"/>
              </a:rPr>
              <a:t>مدت زمان لازم براي اجراي طرح </a:t>
            </a:r>
            <a:endParaRPr lang="en-US" altLang="fa-IR" sz="2800" dirty="0" smtClean="0">
              <a:cs typeface="B Nazanin" panose="00000400000000000000" pitchFamily="2" charset="-78"/>
            </a:endParaRPr>
          </a:p>
          <a:p>
            <a:pPr>
              <a:lnSpc>
                <a:spcPct val="150000"/>
              </a:lnSpc>
              <a:buFontTx/>
              <a:buNone/>
            </a:pPr>
            <a:r>
              <a:rPr lang="fa-IR" altLang="fa-IR" sz="2800" dirty="0" smtClean="0">
                <a:cs typeface="B Nazanin" panose="00000400000000000000" pitchFamily="2" charset="-78"/>
              </a:rPr>
              <a:t>در اين قسمت زمان لازم براي اجراي طرح بايد ذكر شود و نوع و تاريخ فعاليتهاي انجام شده را در خصوص انجام طرح در جدولي زماني به نام جدول گانت كه در فرمهاي پروپوزال وجود دارد مشخص شود. </a:t>
            </a:r>
            <a:endParaRPr lang="en-US" altLang="fa-IR" sz="2800" dirty="0" smtClean="0">
              <a:cs typeface="B Nazanin" panose="00000400000000000000" pitchFamily="2" charset="-78"/>
            </a:endParaRPr>
          </a:p>
          <a:p>
            <a:pPr>
              <a:lnSpc>
                <a:spcPct val="150000"/>
              </a:lnSpc>
            </a:pPr>
            <a:r>
              <a:rPr lang="fa-IR" altLang="fa-IR" sz="2800" dirty="0" smtClean="0">
                <a:cs typeface="B Nazanin" panose="00000400000000000000" pitchFamily="2" charset="-78"/>
              </a:rPr>
              <a:t/>
            </a:r>
            <a:br>
              <a:rPr lang="fa-IR" altLang="fa-IR" sz="2800" dirty="0" smtClean="0">
                <a:cs typeface="B Nazanin" panose="00000400000000000000" pitchFamily="2" charset="-78"/>
              </a:rPr>
            </a:br>
            <a:endParaRPr lang="fa-IR" altLang="fa-IR" sz="2800" dirty="0" smtClean="0">
              <a:cs typeface="B Nazanin" panose="00000400000000000000" pitchFamily="2" charset="-78"/>
            </a:endParaRPr>
          </a:p>
        </p:txBody>
      </p:sp>
    </p:spTree>
    <p:extLst>
      <p:ext uri="{BB962C8B-B14F-4D97-AF65-F5344CB8AC3E}">
        <p14:creationId xmlns:p14="http://schemas.microsoft.com/office/powerpoint/2010/main" val="38442520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fa-IR" sz="4000" b="1" dirty="0" smtClean="0">
                <a:solidFill>
                  <a:schemeClr val="tx1"/>
                </a:solidFill>
                <a:latin typeface="+mn-lt"/>
                <a:ea typeface="+mn-ea"/>
                <a:cs typeface="B Nazanin" panose="00000400000000000000" pitchFamily="2" charset="-78"/>
              </a:rPr>
              <a:t>گزارش تحقيق</a:t>
            </a:r>
            <a:r>
              <a:rPr lang="fa-IR" sz="4000" dirty="0" smtClean="0">
                <a:cs typeface="B Nazanin" panose="00000400000000000000" pitchFamily="2" charset="-78"/>
              </a:rPr>
              <a:t> </a:t>
            </a:r>
            <a:endParaRPr lang="fa-IR" dirty="0">
              <a:cs typeface="B Nazanin" panose="00000400000000000000" pitchFamily="2" charset="-78"/>
            </a:endParaRPr>
          </a:p>
        </p:txBody>
      </p:sp>
      <p:sp>
        <p:nvSpPr>
          <p:cNvPr id="81923" name="Content Placeholder 2"/>
          <p:cNvSpPr>
            <a:spLocks noGrp="1"/>
          </p:cNvSpPr>
          <p:nvPr>
            <p:ph idx="1"/>
          </p:nvPr>
        </p:nvSpPr>
        <p:spPr/>
        <p:txBody>
          <a:bodyPr/>
          <a:lstStyle/>
          <a:p>
            <a:pPr>
              <a:lnSpc>
                <a:spcPct val="150000"/>
              </a:lnSpc>
            </a:pPr>
            <a:r>
              <a:rPr lang="fa-IR" altLang="fa-IR" dirty="0" smtClean="0">
                <a:cs typeface="B Nazanin" panose="00000400000000000000" pitchFamily="2" charset="-78"/>
              </a:rPr>
              <a:t>چنانچه بعد از اجرای تحقيق يافته ها و نتايج آن گزارش نشود ، گويي اصولا تحقيقی صورت نگرفته است. از اين رو نوشتن گزارش تحقيق و بويژه نوشتن مقاله پژوهشی در اولويت کار محقق است . در اين ميان وفادار ماندن به نتايج حاصله و ذکر منابع مورد استفاده اهميتی دوچندان دارد.</a:t>
            </a:r>
          </a:p>
          <a:p>
            <a:pPr>
              <a:lnSpc>
                <a:spcPct val="150000"/>
              </a:lnSpc>
            </a:pPr>
            <a:endParaRPr lang="fa-IR" altLang="fa-IR" dirty="0" smtClean="0">
              <a:cs typeface="B Nazanin" panose="00000400000000000000" pitchFamily="2" charset="-78"/>
            </a:endParaRPr>
          </a:p>
        </p:txBody>
      </p:sp>
    </p:spTree>
    <p:extLst>
      <p:ext uri="{BB962C8B-B14F-4D97-AF65-F5344CB8AC3E}">
        <p14:creationId xmlns:p14="http://schemas.microsoft.com/office/powerpoint/2010/main" val="26558877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457200" y="274638"/>
            <a:ext cx="8229600" cy="639762"/>
          </a:xfrm>
        </p:spPr>
        <p:txBody>
          <a:bodyPr/>
          <a:lstStyle/>
          <a:p>
            <a:pPr algn="ctr"/>
            <a:r>
              <a:rPr lang="fa-IR" altLang="fa-IR" dirty="0" smtClean="0">
                <a:cs typeface="B Nazanin" panose="00000400000000000000" pitchFamily="2" charset="-78"/>
              </a:rPr>
              <a:t>منبع نویسی</a:t>
            </a:r>
          </a:p>
        </p:txBody>
      </p:sp>
      <p:sp>
        <p:nvSpPr>
          <p:cNvPr id="88067" name="Content Placeholder 2"/>
          <p:cNvSpPr>
            <a:spLocks noGrp="1"/>
          </p:cNvSpPr>
          <p:nvPr>
            <p:ph idx="1"/>
          </p:nvPr>
        </p:nvSpPr>
        <p:spPr>
          <a:xfrm>
            <a:off x="457200" y="1219200"/>
            <a:ext cx="7543800" cy="4906963"/>
          </a:xfrm>
        </p:spPr>
        <p:txBody>
          <a:bodyPr>
            <a:normAutofit/>
          </a:bodyPr>
          <a:lstStyle/>
          <a:p>
            <a:pPr>
              <a:buFontTx/>
              <a:buNone/>
            </a:pPr>
            <a:r>
              <a:rPr lang="fa-IR" altLang="fa-IR" sz="3600" b="1" dirty="0" smtClean="0">
                <a:cs typeface="B Nazanin" panose="00000400000000000000" pitchFamily="2" charset="-78"/>
              </a:rPr>
              <a:t>شیوه ونکور</a:t>
            </a:r>
          </a:p>
          <a:p>
            <a:pPr>
              <a:buFontTx/>
              <a:buNone/>
            </a:pPr>
            <a:r>
              <a:rPr lang="fa-IR" altLang="fa-IR" sz="2400" b="1" dirty="0" smtClean="0">
                <a:cs typeface="B Nazanin" panose="00000400000000000000" pitchFamily="2" charset="-78"/>
              </a:rPr>
              <a:t>ابتدا نوع منبع را مشخص کنید</a:t>
            </a:r>
          </a:p>
          <a:p>
            <a:pPr algn="l" rtl="0">
              <a:buFontTx/>
              <a:buNone/>
            </a:pPr>
            <a:r>
              <a:rPr lang="en-US" altLang="fa-IR" sz="2000" b="1" dirty="0" smtClean="0">
                <a:cs typeface="B Nazanin" panose="00000400000000000000" pitchFamily="2" charset="-78"/>
              </a:rPr>
              <a:t>Name/s of author/s of the article. </a:t>
            </a:r>
          </a:p>
          <a:p>
            <a:pPr algn="l" rtl="0">
              <a:buFontTx/>
              <a:buNone/>
            </a:pPr>
            <a:r>
              <a:rPr lang="en-US" altLang="fa-IR" sz="2000" b="1" dirty="0" smtClean="0">
                <a:cs typeface="B Nazanin" panose="00000400000000000000" pitchFamily="2" charset="-78"/>
              </a:rPr>
              <a:t>Title of article. </a:t>
            </a:r>
          </a:p>
          <a:p>
            <a:pPr algn="l" rtl="0">
              <a:buFontTx/>
              <a:buNone/>
            </a:pPr>
            <a:r>
              <a:rPr lang="en-US" altLang="fa-IR" sz="2000" b="1" dirty="0" smtClean="0">
                <a:cs typeface="B Nazanin" panose="00000400000000000000" pitchFamily="2" charset="-78"/>
              </a:rPr>
              <a:t>Title of journal (abbreviated).</a:t>
            </a:r>
          </a:p>
          <a:p>
            <a:pPr algn="l" rtl="0">
              <a:buFontTx/>
              <a:buNone/>
            </a:pPr>
            <a:r>
              <a:rPr lang="en-US" altLang="fa-IR" sz="2000" b="1" dirty="0" smtClean="0">
                <a:cs typeface="B Nazanin" panose="00000400000000000000" pitchFamily="2" charset="-78"/>
              </a:rPr>
              <a:t>Year of publication.</a:t>
            </a:r>
          </a:p>
          <a:p>
            <a:pPr algn="l" rtl="0">
              <a:buFontTx/>
              <a:buNone/>
            </a:pPr>
            <a:r>
              <a:rPr lang="en-US" altLang="fa-IR" sz="2000" b="1" dirty="0" smtClean="0">
                <a:cs typeface="B Nazanin" panose="00000400000000000000" pitchFamily="2" charset="-78"/>
              </a:rPr>
              <a:t>Volume number (and issue).</a:t>
            </a:r>
          </a:p>
          <a:p>
            <a:pPr algn="l" rtl="0">
              <a:buFontTx/>
              <a:buNone/>
            </a:pPr>
            <a:r>
              <a:rPr lang="en-US" altLang="fa-IR" sz="2000" b="1" dirty="0" smtClean="0">
                <a:cs typeface="B Nazanin" panose="00000400000000000000" pitchFamily="2" charset="-78"/>
              </a:rPr>
              <a:t>Page numbers.</a:t>
            </a:r>
          </a:p>
          <a:p>
            <a:pPr algn="l" rtl="0">
              <a:buFontTx/>
              <a:buNone/>
            </a:pPr>
            <a:endParaRPr lang="en-US" altLang="fa-IR" sz="2000" b="1" dirty="0" smtClean="0">
              <a:cs typeface="B Nazanin" panose="00000400000000000000" pitchFamily="2" charset="-78"/>
            </a:endParaRPr>
          </a:p>
          <a:p>
            <a:pPr algn="l" rtl="0"/>
            <a:r>
              <a:rPr lang="en-US" altLang="fa-IR" sz="2000" dirty="0" smtClean="0">
                <a:cs typeface="B Nazanin" panose="00000400000000000000" pitchFamily="2" charset="-78"/>
              </a:rPr>
              <a:t>Example: Russell FD, Coppell AL, Davenport AP. In vitro enzymatic processing of </a:t>
            </a:r>
            <a:r>
              <a:rPr lang="en-US" altLang="fa-IR" sz="2000" dirty="0" err="1" smtClean="0">
                <a:cs typeface="B Nazanin" panose="00000400000000000000" pitchFamily="2" charset="-78"/>
              </a:rPr>
              <a:t>radiolabelled</a:t>
            </a:r>
            <a:r>
              <a:rPr lang="en-US" altLang="fa-IR" sz="2000" dirty="0" smtClean="0">
                <a:cs typeface="B Nazanin" panose="00000400000000000000" pitchFamily="2" charset="-78"/>
              </a:rPr>
              <a:t> big ET-1 in human kidney as a food ingredient. </a:t>
            </a:r>
            <a:r>
              <a:rPr lang="en-US" altLang="fa-IR" sz="2000" dirty="0" err="1" smtClean="0">
                <a:cs typeface="B Nazanin" panose="00000400000000000000" pitchFamily="2" charset="-78"/>
              </a:rPr>
              <a:t>Biochem</a:t>
            </a:r>
            <a:r>
              <a:rPr lang="en-US" altLang="fa-IR" sz="2000" dirty="0" smtClean="0">
                <a:cs typeface="B Nazanin" panose="00000400000000000000" pitchFamily="2" charset="-78"/>
              </a:rPr>
              <a:t> </a:t>
            </a:r>
            <a:r>
              <a:rPr lang="en-US" altLang="fa-IR" sz="2000" dirty="0" err="1" smtClean="0">
                <a:cs typeface="B Nazanin" panose="00000400000000000000" pitchFamily="2" charset="-78"/>
              </a:rPr>
              <a:t>Pharmacol</a:t>
            </a:r>
            <a:r>
              <a:rPr lang="en-US" altLang="fa-IR" sz="2000" dirty="0" smtClean="0">
                <a:cs typeface="B Nazanin" panose="00000400000000000000" pitchFamily="2" charset="-78"/>
              </a:rPr>
              <a:t>. 2020;55:697-701. </a:t>
            </a:r>
            <a:endParaRPr lang="fa-IR" altLang="fa-IR" sz="2000" dirty="0" smtClean="0">
              <a:cs typeface="B Nazanin" panose="00000400000000000000" pitchFamily="2" charset="-78"/>
            </a:endParaRPr>
          </a:p>
        </p:txBody>
      </p:sp>
    </p:spTree>
    <p:extLst>
      <p:ext uri="{BB962C8B-B14F-4D97-AF65-F5344CB8AC3E}">
        <p14:creationId xmlns:p14="http://schemas.microsoft.com/office/powerpoint/2010/main" val="21438811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5" descr="untitled.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52700" y="1409700"/>
            <a:ext cx="40005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4145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ar-SA" altLang="fa-IR" sz="3200" b="1" smtClean="0">
                <a:solidFill>
                  <a:schemeClr val="tx1"/>
                </a:solidFill>
                <a:cs typeface="B Titr" pitchFamily="2" charset="-78"/>
              </a:rPr>
              <a:t>معيارهاي انتخاب موضوع</a:t>
            </a:r>
            <a:endParaRPr lang="en-US" altLang="fa-IR" sz="3200" b="1" smtClean="0">
              <a:solidFill>
                <a:schemeClr val="tx1"/>
              </a:solidFill>
              <a:cs typeface="B Titr" pitchFamily="2" charset="-78"/>
            </a:endParaRPr>
          </a:p>
        </p:txBody>
      </p:sp>
      <p:sp>
        <p:nvSpPr>
          <p:cNvPr id="6147" name="Rectangle 3"/>
          <p:cNvSpPr>
            <a:spLocks noGrp="1" noChangeArrowheads="1"/>
          </p:cNvSpPr>
          <p:nvPr>
            <p:ph idx="1"/>
          </p:nvPr>
        </p:nvSpPr>
        <p:spPr>
          <a:xfrm>
            <a:off x="457200" y="1676400"/>
            <a:ext cx="7620000" cy="4525963"/>
          </a:xfrm>
        </p:spPr>
        <p:txBody>
          <a:bodyPr/>
          <a:lstStyle/>
          <a:p>
            <a:pPr eaLnBrk="1" hangingPunct="1">
              <a:lnSpc>
                <a:spcPct val="80000"/>
              </a:lnSpc>
            </a:pPr>
            <a:r>
              <a:rPr lang="fa-IR" altLang="fa-IR" sz="2800" b="1" dirty="0" smtClean="0">
                <a:cs typeface="B Lotus" pitchFamily="2" charset="-78"/>
              </a:rPr>
              <a:t>اولويت و اهميت موضوع:</a:t>
            </a:r>
          </a:p>
          <a:p>
            <a:pPr lvl="1" eaLnBrk="1" hangingPunct="1">
              <a:lnSpc>
                <a:spcPct val="80000"/>
              </a:lnSpc>
              <a:buFontTx/>
              <a:buNone/>
            </a:pPr>
            <a:r>
              <a:rPr lang="fa-IR" altLang="fa-IR" sz="2400" b="1" dirty="0" smtClean="0">
                <a:cs typeface="B Lotus" pitchFamily="2" charset="-78"/>
              </a:rPr>
              <a:t>موضوع نيازي را رفع مي كند؟</a:t>
            </a:r>
          </a:p>
          <a:p>
            <a:pPr lvl="1" eaLnBrk="1" hangingPunct="1">
              <a:lnSpc>
                <a:spcPct val="80000"/>
              </a:lnSpc>
              <a:buFontTx/>
              <a:buNone/>
            </a:pPr>
            <a:r>
              <a:rPr lang="fa-IR" altLang="fa-IR" sz="2400" b="1" dirty="0" smtClean="0">
                <a:cs typeface="B Lotus" pitchFamily="2" charset="-78"/>
              </a:rPr>
              <a:t>آيا موضوع الويت زماني و مكاني دارد؟</a:t>
            </a:r>
            <a:r>
              <a:rPr lang="fa-IR" altLang="fa-IR" sz="2400" dirty="0" smtClean="0">
                <a:cs typeface="B Lotus" pitchFamily="2" charset="-78"/>
              </a:rPr>
              <a:t>                                 </a:t>
            </a:r>
          </a:p>
          <a:p>
            <a:pPr lvl="1" eaLnBrk="1" hangingPunct="1">
              <a:lnSpc>
                <a:spcPct val="80000"/>
              </a:lnSpc>
              <a:buFontTx/>
              <a:buNone/>
            </a:pPr>
            <a:r>
              <a:rPr lang="fa-IR" altLang="fa-IR" dirty="0" smtClean="0">
                <a:cs typeface="B Lotus" pitchFamily="2" charset="-78"/>
              </a:rPr>
              <a:t>                    </a:t>
            </a:r>
          </a:p>
          <a:p>
            <a:pPr eaLnBrk="1" hangingPunct="1">
              <a:lnSpc>
                <a:spcPct val="80000"/>
              </a:lnSpc>
            </a:pPr>
            <a:r>
              <a:rPr lang="fa-IR" altLang="fa-IR" sz="2800" b="1" dirty="0" smtClean="0">
                <a:cs typeface="B Lotus" pitchFamily="2" charset="-78"/>
              </a:rPr>
              <a:t>قابليت اجرا:                                                                                    </a:t>
            </a:r>
          </a:p>
          <a:p>
            <a:pPr lvl="1" eaLnBrk="1" hangingPunct="1">
              <a:lnSpc>
                <a:spcPct val="80000"/>
              </a:lnSpc>
              <a:buFont typeface="Wingdings" pitchFamily="2" charset="2"/>
              <a:buNone/>
            </a:pPr>
            <a:r>
              <a:rPr lang="fa-IR" altLang="fa-IR" sz="2400" b="1" dirty="0" smtClean="0">
                <a:cs typeface="B Lotus" pitchFamily="2" charset="-78"/>
              </a:rPr>
              <a:t>تعداد شركت كنندگان كافي باشد.</a:t>
            </a:r>
          </a:p>
          <a:p>
            <a:pPr lvl="1" eaLnBrk="1" hangingPunct="1">
              <a:lnSpc>
                <a:spcPct val="80000"/>
              </a:lnSpc>
              <a:buFont typeface="Wingdings" pitchFamily="2" charset="2"/>
              <a:buNone/>
            </a:pPr>
            <a:r>
              <a:rPr lang="fa-IR" altLang="fa-IR" sz="2400" b="1" dirty="0" smtClean="0">
                <a:cs typeface="B Lotus" pitchFamily="2" charset="-78"/>
              </a:rPr>
              <a:t>از نظر وسعت قابل اداره باشد.</a:t>
            </a:r>
          </a:p>
          <a:p>
            <a:pPr lvl="1" eaLnBrk="1" hangingPunct="1">
              <a:lnSpc>
                <a:spcPct val="80000"/>
              </a:lnSpc>
              <a:buFont typeface="Wingdings" pitchFamily="2" charset="2"/>
              <a:buNone/>
            </a:pPr>
            <a:r>
              <a:rPr lang="fa-IR" altLang="fa-IR" sz="2400" b="1" dirty="0" smtClean="0">
                <a:cs typeface="B Lotus" pitchFamily="2" charset="-78"/>
              </a:rPr>
              <a:t>از نظر زماني قابل انجام باشد.</a:t>
            </a:r>
          </a:p>
          <a:p>
            <a:pPr lvl="1" eaLnBrk="1" hangingPunct="1">
              <a:lnSpc>
                <a:spcPct val="80000"/>
              </a:lnSpc>
              <a:buFont typeface="Wingdings" pitchFamily="2" charset="2"/>
              <a:buNone/>
            </a:pPr>
            <a:r>
              <a:rPr lang="fa-IR" altLang="fa-IR" sz="2400" b="1" dirty="0" smtClean="0">
                <a:cs typeface="B Lotus" pitchFamily="2" charset="-78"/>
              </a:rPr>
              <a:t>از نظر سياست هاي بهداشتي و باليني قابل انجام باشد.</a:t>
            </a:r>
            <a:r>
              <a:rPr lang="fa-IR" altLang="fa-IR" sz="2400" dirty="0" smtClean="0">
                <a:cs typeface="B Lotus" pitchFamily="2" charset="-78"/>
              </a:rPr>
              <a:t> </a:t>
            </a:r>
          </a:p>
          <a:p>
            <a:pPr eaLnBrk="1" hangingPunct="1">
              <a:lnSpc>
                <a:spcPct val="80000"/>
              </a:lnSpc>
              <a:buFont typeface="Wingdings" pitchFamily="2" charset="2"/>
              <a:buNone/>
            </a:pPr>
            <a:r>
              <a:rPr lang="fa-IR" altLang="fa-IR" sz="2800" dirty="0" smtClean="0">
                <a:cs typeface="B Lotus" pitchFamily="2" charset="-78"/>
              </a:rPr>
              <a:t>                   </a:t>
            </a:r>
          </a:p>
          <a:p>
            <a:pPr eaLnBrk="1" hangingPunct="1">
              <a:lnSpc>
                <a:spcPct val="80000"/>
              </a:lnSpc>
              <a:buFont typeface="Wingdings" pitchFamily="2" charset="2"/>
              <a:buNone/>
            </a:pPr>
            <a:r>
              <a:rPr lang="fa-IR" altLang="fa-IR" sz="2800" dirty="0" smtClean="0">
                <a:cs typeface="B Lotus" pitchFamily="2" charset="-78"/>
              </a:rPr>
              <a:t>                          </a:t>
            </a:r>
          </a:p>
          <a:p>
            <a:pPr lvl="1" eaLnBrk="1" hangingPunct="1">
              <a:lnSpc>
                <a:spcPct val="80000"/>
              </a:lnSpc>
              <a:buFont typeface="Wingdings" pitchFamily="2" charset="2"/>
              <a:buNone/>
            </a:pPr>
            <a:endParaRPr lang="en-US" altLang="fa-IR" dirty="0" smtClean="0">
              <a:cs typeface="B Lotus" pitchFamily="2" charset="-78"/>
            </a:endParaRPr>
          </a:p>
          <a:p>
            <a:pPr eaLnBrk="1" hangingPunct="1">
              <a:lnSpc>
                <a:spcPct val="80000"/>
              </a:lnSpc>
            </a:pPr>
            <a:endParaRPr lang="en-US" altLang="fa-IR" sz="2800" dirty="0" smtClean="0"/>
          </a:p>
        </p:txBody>
      </p:sp>
    </p:spTree>
    <p:extLst>
      <p:ext uri="{BB962C8B-B14F-4D97-AF65-F5344CB8AC3E}">
        <p14:creationId xmlns:p14="http://schemas.microsoft.com/office/powerpoint/2010/main" val="3723540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381000"/>
            <a:ext cx="7543800" cy="5745163"/>
          </a:xfrm>
        </p:spPr>
        <p:txBody>
          <a:bodyPr>
            <a:normAutofit lnSpcReduction="10000"/>
          </a:bodyPr>
          <a:lstStyle/>
          <a:p>
            <a:pPr eaLnBrk="1" hangingPunct="1">
              <a:lnSpc>
                <a:spcPct val="80000"/>
              </a:lnSpc>
            </a:pPr>
            <a:r>
              <a:rPr lang="fa-IR" altLang="fa-IR" sz="2800" b="1" dirty="0" smtClean="0">
                <a:cs typeface="B Lotus" pitchFamily="2" charset="-78"/>
              </a:rPr>
              <a:t>دوباره كاري نباشد:     </a:t>
            </a:r>
            <a:r>
              <a:rPr lang="fa-IR" altLang="fa-IR" sz="2800" dirty="0" smtClean="0">
                <a:cs typeface="B Lotus" pitchFamily="2" charset="-78"/>
              </a:rPr>
              <a:t>                                          </a:t>
            </a:r>
          </a:p>
          <a:p>
            <a:pPr lvl="1" eaLnBrk="1" hangingPunct="1">
              <a:lnSpc>
                <a:spcPct val="80000"/>
              </a:lnSpc>
              <a:buFont typeface="Wingdings" pitchFamily="2" charset="2"/>
              <a:buNone/>
            </a:pPr>
            <a:r>
              <a:rPr lang="fa-IR" altLang="fa-IR" sz="2400" b="1" dirty="0" smtClean="0">
                <a:cs typeface="B Lotus" pitchFamily="2" charset="-78"/>
              </a:rPr>
              <a:t>يافته هاي قبلي را بسط دهد. </a:t>
            </a:r>
          </a:p>
          <a:p>
            <a:pPr lvl="1" eaLnBrk="1" hangingPunct="1">
              <a:lnSpc>
                <a:spcPct val="80000"/>
              </a:lnSpc>
              <a:buFont typeface="Wingdings" pitchFamily="2" charset="2"/>
              <a:buNone/>
            </a:pPr>
            <a:r>
              <a:rPr lang="fa-IR" altLang="fa-IR" sz="2400" b="1" dirty="0" smtClean="0">
                <a:cs typeface="B Lotus" pitchFamily="2" charset="-78"/>
              </a:rPr>
              <a:t>يافته هاي جديد به دست دهد. </a:t>
            </a:r>
          </a:p>
          <a:p>
            <a:pPr lvl="1" eaLnBrk="1" hangingPunct="1">
              <a:lnSpc>
                <a:spcPct val="80000"/>
              </a:lnSpc>
              <a:buFont typeface="Wingdings" pitchFamily="2" charset="2"/>
              <a:buNone/>
            </a:pPr>
            <a:r>
              <a:rPr lang="fa-IR" altLang="fa-IR" sz="2400" b="1" dirty="0" smtClean="0">
                <a:cs typeface="B Lotus" pitchFamily="2" charset="-78"/>
              </a:rPr>
              <a:t>اگر تكراري است، تكرار آن مفيد يا لازم باشد.</a:t>
            </a:r>
          </a:p>
          <a:p>
            <a:pPr eaLnBrk="1" hangingPunct="1">
              <a:lnSpc>
                <a:spcPct val="80000"/>
              </a:lnSpc>
              <a:buFont typeface="Wingdings" pitchFamily="2" charset="2"/>
              <a:buNone/>
            </a:pPr>
            <a:endParaRPr lang="fa-IR" altLang="fa-IR" sz="2800" b="1" dirty="0" smtClean="0">
              <a:cs typeface="B Lotus" pitchFamily="2" charset="-78"/>
            </a:endParaRPr>
          </a:p>
          <a:p>
            <a:pPr eaLnBrk="1" hangingPunct="1">
              <a:lnSpc>
                <a:spcPct val="80000"/>
              </a:lnSpc>
            </a:pPr>
            <a:r>
              <a:rPr lang="fa-IR" altLang="fa-IR" sz="2800" b="1" dirty="0" smtClean="0">
                <a:cs typeface="B Lotus" pitchFamily="2" charset="-78"/>
              </a:rPr>
              <a:t>مسائل اخلاقي در موضوع تحقيق:</a:t>
            </a:r>
            <a:r>
              <a:rPr lang="fa-IR" altLang="fa-IR" sz="2800" dirty="0" smtClean="0">
                <a:cs typeface="B Lotus" pitchFamily="2" charset="-78"/>
              </a:rPr>
              <a:t>                                     </a:t>
            </a:r>
          </a:p>
          <a:p>
            <a:pPr lvl="1" eaLnBrk="1" hangingPunct="1">
              <a:lnSpc>
                <a:spcPct val="80000"/>
              </a:lnSpc>
              <a:buFont typeface="Wingdings" pitchFamily="2" charset="2"/>
              <a:buNone/>
            </a:pPr>
            <a:r>
              <a:rPr lang="fa-IR" altLang="fa-IR" sz="2400" b="1" dirty="0" smtClean="0">
                <a:cs typeface="B Lotus" pitchFamily="2" charset="-78"/>
              </a:rPr>
              <a:t>خطرات فيزيكي غير قابل قبول</a:t>
            </a:r>
            <a:endParaRPr lang="fa-IR" altLang="fa-IR" sz="2400" dirty="0" smtClean="0">
              <a:cs typeface="B Lotus" pitchFamily="2" charset="-78"/>
            </a:endParaRPr>
          </a:p>
          <a:p>
            <a:pPr lvl="1" eaLnBrk="1" hangingPunct="1">
              <a:lnSpc>
                <a:spcPct val="80000"/>
              </a:lnSpc>
              <a:buFont typeface="Wingdings" pitchFamily="2" charset="2"/>
              <a:buNone/>
            </a:pPr>
            <a:r>
              <a:rPr lang="fa-IR" altLang="fa-IR" sz="2400" b="1" dirty="0" smtClean="0">
                <a:cs typeface="B Lotus" pitchFamily="2" charset="-78"/>
              </a:rPr>
              <a:t>تجاوز به حريم خصوصي و ....</a:t>
            </a:r>
            <a:r>
              <a:rPr lang="fa-IR" altLang="fa-IR" sz="2400" dirty="0" smtClean="0">
                <a:cs typeface="B Lotus" pitchFamily="2" charset="-78"/>
              </a:rPr>
              <a:t> </a:t>
            </a:r>
          </a:p>
          <a:p>
            <a:pPr eaLnBrk="1" hangingPunct="1">
              <a:lnSpc>
                <a:spcPct val="80000"/>
              </a:lnSpc>
              <a:buFont typeface="Wingdings" pitchFamily="2" charset="2"/>
              <a:buNone/>
            </a:pPr>
            <a:r>
              <a:rPr lang="fa-IR" altLang="fa-IR" sz="2800" dirty="0" smtClean="0">
                <a:cs typeface="B Lotus" pitchFamily="2" charset="-78"/>
              </a:rPr>
              <a:t>      </a:t>
            </a:r>
          </a:p>
          <a:p>
            <a:pPr eaLnBrk="1" hangingPunct="1"/>
            <a:r>
              <a:rPr lang="ar-SA" altLang="ja-JP" sz="2800" b="1" dirty="0" smtClean="0">
                <a:cs typeface="B Lotus" pitchFamily="2" charset="-78"/>
              </a:rPr>
              <a:t>مناسب بودن</a:t>
            </a:r>
            <a:r>
              <a:rPr lang="fa-IR" altLang="ja-JP" sz="2800" b="1" dirty="0" smtClean="0">
                <a:cs typeface="B Lotus" pitchFamily="2" charset="-78"/>
              </a:rPr>
              <a:t>:</a:t>
            </a:r>
          </a:p>
          <a:p>
            <a:pPr lvl="1" algn="justLow" eaLnBrk="1" hangingPunct="1">
              <a:buFontTx/>
              <a:buNone/>
            </a:pPr>
            <a:r>
              <a:rPr lang="ar-SA" altLang="ja-JP" sz="2400" b="1" dirty="0" smtClean="0">
                <a:cs typeface="B Lotus" pitchFamily="2" charset="-78"/>
              </a:rPr>
              <a:t>وسعت مسئله مورد نظر چقدر است؟ </a:t>
            </a:r>
            <a:endParaRPr lang="fa-IR" altLang="ja-JP" sz="2400" b="1" dirty="0" smtClean="0">
              <a:cs typeface="B Lotus" pitchFamily="2" charset="-78"/>
            </a:endParaRPr>
          </a:p>
          <a:p>
            <a:pPr lvl="1" eaLnBrk="1" hangingPunct="1">
              <a:buFontTx/>
              <a:buNone/>
            </a:pPr>
            <a:r>
              <a:rPr lang="ar-SA" altLang="ja-JP" sz="2400" b="1" dirty="0" smtClean="0">
                <a:cs typeface="B Lotus" pitchFamily="2" charset="-78"/>
              </a:rPr>
              <a:t>شدت مسئله به چه ميزان</a:t>
            </a:r>
            <a:r>
              <a:rPr lang="fa-IR" altLang="ja-JP" sz="2400" b="1" dirty="0" smtClean="0">
                <a:cs typeface="B Lotus" pitchFamily="2" charset="-78"/>
              </a:rPr>
              <a:t> </a:t>
            </a:r>
            <a:r>
              <a:rPr lang="ar-SA" altLang="ja-JP" sz="2400" b="1" dirty="0" smtClean="0">
                <a:cs typeface="B Lotus" pitchFamily="2" charset="-78"/>
              </a:rPr>
              <a:t>می باشد؟</a:t>
            </a:r>
            <a:r>
              <a:rPr lang="fa-IR" altLang="ja-JP" sz="2400" b="1" dirty="0" smtClean="0">
                <a:cs typeface="B Lotus" pitchFamily="2" charset="-78"/>
              </a:rPr>
              <a:t> </a:t>
            </a:r>
          </a:p>
          <a:p>
            <a:pPr eaLnBrk="1" hangingPunct="1">
              <a:lnSpc>
                <a:spcPct val="80000"/>
              </a:lnSpc>
              <a:buFont typeface="Wingdings" pitchFamily="2" charset="2"/>
              <a:buNone/>
            </a:pPr>
            <a:r>
              <a:rPr lang="fa-IR" altLang="fa-IR" sz="2800" dirty="0" smtClean="0">
                <a:cs typeface="B Lotus" pitchFamily="2" charset="-78"/>
              </a:rPr>
              <a:t>                               </a:t>
            </a:r>
          </a:p>
          <a:p>
            <a:pPr eaLnBrk="1" hangingPunct="1">
              <a:lnSpc>
                <a:spcPct val="80000"/>
              </a:lnSpc>
              <a:buFont typeface="Wingdings" pitchFamily="2" charset="2"/>
              <a:buNone/>
            </a:pPr>
            <a:r>
              <a:rPr lang="fa-IR" altLang="fa-IR" sz="2800" b="1" dirty="0" smtClean="0">
                <a:cs typeface="B Lotus" pitchFamily="2" charset="-78"/>
              </a:rPr>
              <a:t>           </a:t>
            </a:r>
            <a:endParaRPr lang="en-US" altLang="fa-IR" sz="2800" dirty="0" smtClean="0">
              <a:cs typeface="B Lotus" pitchFamily="2" charset="-78"/>
            </a:endParaRPr>
          </a:p>
        </p:txBody>
      </p:sp>
    </p:spTree>
    <p:extLst>
      <p:ext uri="{BB962C8B-B14F-4D97-AF65-F5344CB8AC3E}">
        <p14:creationId xmlns:p14="http://schemas.microsoft.com/office/powerpoint/2010/main" val="1368692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fa-IR" altLang="fa-IR" b="1" dirty="0" smtClean="0">
                <a:cs typeface="B Nazanin" panose="00000400000000000000" pitchFamily="2" charset="-78"/>
              </a:rPr>
              <a:t>عنوان طرح تحقیق</a:t>
            </a:r>
          </a:p>
        </p:txBody>
      </p:sp>
      <p:sp>
        <p:nvSpPr>
          <p:cNvPr id="8195" name="Content Placeholder 2"/>
          <p:cNvSpPr>
            <a:spLocks noGrp="1"/>
          </p:cNvSpPr>
          <p:nvPr>
            <p:ph idx="1"/>
          </p:nvPr>
        </p:nvSpPr>
        <p:spPr/>
        <p:txBody>
          <a:bodyPr>
            <a:normAutofit/>
          </a:bodyPr>
          <a:lstStyle/>
          <a:p>
            <a:pPr eaLnBrk="1" hangingPunct="1">
              <a:lnSpc>
                <a:spcPct val="150000"/>
              </a:lnSpc>
            </a:pPr>
            <a:r>
              <a:rPr lang="fa-IR" altLang="fa-IR" sz="2400" dirty="0" smtClean="0">
                <a:cs typeface="B Nazanin" panose="00000400000000000000" pitchFamily="2" charset="-78"/>
              </a:rPr>
              <a:t>اولين عبارتي كه ديگران با آن مواجه مي شوند.  </a:t>
            </a:r>
          </a:p>
          <a:p>
            <a:pPr eaLnBrk="1" hangingPunct="1">
              <a:lnSpc>
                <a:spcPct val="150000"/>
              </a:lnSpc>
            </a:pPr>
            <a:r>
              <a:rPr lang="fa-IR" altLang="fa-IR" sz="2400" dirty="0" smtClean="0">
                <a:cs typeface="B Nazanin" panose="00000400000000000000" pitchFamily="2" charset="-78"/>
              </a:rPr>
              <a:t>بر اساس آن درباره طرح تحقيقاتي پيشنهادي شما قضاوت كنند.</a:t>
            </a:r>
          </a:p>
          <a:p>
            <a:pPr eaLnBrk="1" hangingPunct="1">
              <a:lnSpc>
                <a:spcPct val="150000"/>
              </a:lnSpc>
            </a:pPr>
            <a:r>
              <a:rPr lang="fa-IR" altLang="fa-IR" sz="2400" dirty="0" smtClean="0">
                <a:cs typeface="B Nazanin" panose="00000400000000000000" pitchFamily="2" charset="-78"/>
              </a:rPr>
              <a:t>كساني که قرار است طرح تحقيقاتي پيشنهادي شما را تصويب كنند، بايد از عنوان تحقيق درست همان چيزي را بفهمند كه شما مي فهميد. </a:t>
            </a:r>
          </a:p>
          <a:p>
            <a:pPr eaLnBrk="1" hangingPunct="1">
              <a:lnSpc>
                <a:spcPct val="150000"/>
              </a:lnSpc>
            </a:pPr>
            <a:r>
              <a:rPr lang="fa-IR" altLang="fa-IR" sz="2400" dirty="0" smtClean="0">
                <a:cs typeface="B Nazanin" panose="00000400000000000000" pitchFamily="2" charset="-78"/>
              </a:rPr>
              <a:t>عنوان در بر گیرنده هدف کلی طرح باشد.</a:t>
            </a:r>
          </a:p>
          <a:p>
            <a:pPr eaLnBrk="1" hangingPunct="1">
              <a:lnSpc>
                <a:spcPct val="150000"/>
              </a:lnSpc>
            </a:pPr>
            <a:r>
              <a:rPr lang="fa-IR" altLang="fa-IR" sz="2400" dirty="0" smtClean="0">
                <a:cs typeface="B Nazanin" panose="00000400000000000000" pitchFamily="2" charset="-78"/>
              </a:rPr>
              <a:t>عنوان تحقيق بايد با عبارت و كلمات كامل، ساده و قابل فهم نوشته شود.                                        </a:t>
            </a:r>
          </a:p>
          <a:p>
            <a:pPr eaLnBrk="1" hangingPunct="1">
              <a:lnSpc>
                <a:spcPct val="150000"/>
              </a:lnSpc>
            </a:pPr>
            <a:r>
              <a:rPr lang="fa-IR" altLang="fa-IR" sz="2400" dirty="0" smtClean="0">
                <a:cs typeface="B Nazanin" panose="00000400000000000000" pitchFamily="2" charset="-78"/>
              </a:rPr>
              <a:t>عنوان تحقيق بايد رابطه بين متغير ها را به وضوح نشان دهد.</a:t>
            </a:r>
          </a:p>
        </p:txBody>
      </p:sp>
    </p:spTree>
    <p:extLst>
      <p:ext uri="{BB962C8B-B14F-4D97-AF65-F5344CB8AC3E}">
        <p14:creationId xmlns:p14="http://schemas.microsoft.com/office/powerpoint/2010/main" val="2915416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fa-IR" altLang="fa-IR" smtClean="0"/>
          </a:p>
        </p:txBody>
      </p:sp>
      <p:sp>
        <p:nvSpPr>
          <p:cNvPr id="9219" name="Content Placeholder 2"/>
          <p:cNvSpPr>
            <a:spLocks noGrp="1"/>
          </p:cNvSpPr>
          <p:nvPr>
            <p:ph idx="1"/>
          </p:nvPr>
        </p:nvSpPr>
        <p:spPr/>
        <p:txBody>
          <a:bodyPr>
            <a:normAutofit/>
          </a:bodyPr>
          <a:lstStyle/>
          <a:p>
            <a:pPr eaLnBrk="1" hangingPunct="1">
              <a:buFontTx/>
              <a:buNone/>
            </a:pPr>
            <a:r>
              <a:rPr lang="fa-IR" altLang="fa-IR" dirty="0" smtClean="0">
                <a:cs typeface="B Titr" pitchFamily="2" charset="-78"/>
              </a:rPr>
              <a:t>عنوان به ما می گوید:</a:t>
            </a:r>
          </a:p>
          <a:p>
            <a:pPr eaLnBrk="1" hangingPunct="1">
              <a:buFontTx/>
              <a:buNone/>
            </a:pPr>
            <a:endParaRPr lang="fa-IR" altLang="fa-IR" dirty="0" smtClean="0">
              <a:cs typeface="B Titr" pitchFamily="2" charset="-78"/>
            </a:endParaRPr>
          </a:p>
          <a:p>
            <a:pPr eaLnBrk="1" hangingPunct="1">
              <a:buFontTx/>
              <a:buNone/>
            </a:pPr>
            <a:r>
              <a:rPr lang="fa-IR" altLang="fa-IR" dirty="0" smtClean="0">
                <a:cs typeface="B Titr" pitchFamily="2" charset="-78"/>
              </a:rPr>
              <a:t>         </a:t>
            </a:r>
            <a:r>
              <a:rPr lang="fa-IR" altLang="fa-IR" b="1" dirty="0" smtClean="0">
                <a:solidFill>
                  <a:srgbClr val="00B050"/>
                </a:solidFill>
                <a:cs typeface="B Titr" pitchFamily="2" charset="-78"/>
              </a:rPr>
              <a:t>چه چیزی</a:t>
            </a:r>
            <a:r>
              <a:rPr lang="fa-IR" altLang="fa-IR" dirty="0" smtClean="0">
                <a:solidFill>
                  <a:srgbClr val="00B050"/>
                </a:solidFill>
                <a:cs typeface="B Titr" pitchFamily="2" charset="-78"/>
              </a:rPr>
              <a:t> </a:t>
            </a:r>
            <a:r>
              <a:rPr lang="fa-IR" altLang="fa-IR" dirty="0" smtClean="0">
                <a:cs typeface="B Titr" pitchFamily="2" charset="-78"/>
              </a:rPr>
              <a:t>را</a:t>
            </a:r>
          </a:p>
          <a:p>
            <a:pPr eaLnBrk="1" hangingPunct="1">
              <a:buFontTx/>
              <a:buNone/>
            </a:pPr>
            <a:r>
              <a:rPr lang="fa-IR" altLang="fa-IR" dirty="0" smtClean="0">
                <a:cs typeface="B Titr" pitchFamily="2" charset="-78"/>
              </a:rPr>
              <a:t>                  </a:t>
            </a:r>
            <a:r>
              <a:rPr lang="fa-IR" altLang="fa-IR" b="1" dirty="0" smtClean="0">
                <a:cs typeface="B Titr" pitchFamily="2" charset="-78"/>
              </a:rPr>
              <a:t>در</a:t>
            </a:r>
            <a:r>
              <a:rPr lang="fa-IR" altLang="fa-IR" b="1" dirty="0" smtClean="0">
                <a:solidFill>
                  <a:srgbClr val="CC3399"/>
                </a:solidFill>
                <a:cs typeface="B Titr" pitchFamily="2" charset="-78"/>
              </a:rPr>
              <a:t> </a:t>
            </a:r>
            <a:r>
              <a:rPr lang="fa-IR" altLang="fa-IR" b="1" dirty="0" smtClean="0">
                <a:solidFill>
                  <a:srgbClr val="00B050"/>
                </a:solidFill>
                <a:cs typeface="B Titr" pitchFamily="2" charset="-78"/>
              </a:rPr>
              <a:t>چه زمانی</a:t>
            </a:r>
          </a:p>
          <a:p>
            <a:pPr eaLnBrk="1" hangingPunct="1">
              <a:buFontTx/>
              <a:buNone/>
            </a:pPr>
            <a:r>
              <a:rPr lang="fa-IR" altLang="fa-IR" dirty="0" smtClean="0">
                <a:cs typeface="B Titr" pitchFamily="2" charset="-78"/>
              </a:rPr>
              <a:t>                              </a:t>
            </a:r>
            <a:r>
              <a:rPr lang="fa-IR" altLang="fa-IR" b="1" dirty="0" smtClean="0">
                <a:cs typeface="B Titr" pitchFamily="2" charset="-78"/>
              </a:rPr>
              <a:t>روی</a:t>
            </a:r>
            <a:r>
              <a:rPr lang="fa-IR" altLang="fa-IR" b="1" dirty="0" smtClean="0">
                <a:solidFill>
                  <a:srgbClr val="CC3399"/>
                </a:solidFill>
                <a:cs typeface="B Titr" pitchFamily="2" charset="-78"/>
              </a:rPr>
              <a:t> </a:t>
            </a:r>
            <a:r>
              <a:rPr lang="fa-IR" altLang="fa-IR" b="1" dirty="0" smtClean="0">
                <a:solidFill>
                  <a:srgbClr val="00B050"/>
                </a:solidFill>
                <a:cs typeface="B Titr" pitchFamily="2" charset="-78"/>
              </a:rPr>
              <a:t>چه افرادی</a:t>
            </a:r>
          </a:p>
          <a:p>
            <a:pPr eaLnBrk="1" hangingPunct="1">
              <a:buFontTx/>
              <a:buNone/>
            </a:pPr>
            <a:r>
              <a:rPr lang="fa-IR" altLang="fa-IR" dirty="0" smtClean="0">
                <a:cs typeface="B Titr" pitchFamily="2" charset="-78"/>
              </a:rPr>
              <a:t>                                         </a:t>
            </a:r>
          </a:p>
          <a:p>
            <a:pPr eaLnBrk="1" hangingPunct="1">
              <a:buFontTx/>
              <a:buNone/>
            </a:pPr>
            <a:r>
              <a:rPr lang="fa-IR" altLang="fa-IR" dirty="0" smtClean="0">
                <a:cs typeface="B Titr" pitchFamily="2" charset="-78"/>
              </a:rPr>
              <a:t>                                            مطالعه خواهیم کرد.</a:t>
            </a:r>
            <a:endParaRPr lang="en-US" altLang="fa-IR" dirty="0" smtClean="0">
              <a:cs typeface="B Titr" pitchFamily="2" charset="-78"/>
            </a:endParaRPr>
          </a:p>
        </p:txBody>
      </p:sp>
    </p:spTree>
    <p:extLst>
      <p:ext uri="{BB962C8B-B14F-4D97-AF65-F5344CB8AC3E}">
        <p14:creationId xmlns:p14="http://schemas.microsoft.com/office/powerpoint/2010/main" val="1992562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15962"/>
          </a:xfrm>
        </p:spPr>
        <p:txBody>
          <a:bodyPr>
            <a:normAutofit fontScale="90000"/>
          </a:bodyPr>
          <a:lstStyle/>
          <a:p>
            <a:pPr algn="ctr"/>
            <a:r>
              <a:rPr lang="fa-IR" altLang="fa-IR" sz="6000" dirty="0" smtClean="0">
                <a:solidFill>
                  <a:schemeClr val="tx1"/>
                </a:solidFill>
              </a:rPr>
              <a:t>مقدمه</a:t>
            </a:r>
            <a:endParaRPr lang="fa-IR" altLang="fa-IR" dirty="0" smtClean="0"/>
          </a:p>
        </p:txBody>
      </p:sp>
      <p:sp>
        <p:nvSpPr>
          <p:cNvPr id="3" name="Content Placeholder 2"/>
          <p:cNvSpPr>
            <a:spLocks noGrp="1"/>
          </p:cNvSpPr>
          <p:nvPr>
            <p:ph idx="1"/>
          </p:nvPr>
        </p:nvSpPr>
        <p:spPr>
          <a:xfrm>
            <a:off x="228600" y="1143000"/>
            <a:ext cx="8153400" cy="4983163"/>
          </a:xfrm>
        </p:spPr>
        <p:txBody>
          <a:bodyPr>
            <a:normAutofit lnSpcReduction="10000"/>
          </a:bodyPr>
          <a:lstStyle/>
          <a:p>
            <a:pPr>
              <a:defRPr/>
            </a:pPr>
            <a:r>
              <a:rPr lang="fa-IR" sz="2800" dirty="0" smtClean="0">
                <a:cs typeface="B Nazanin" panose="00000400000000000000" pitchFamily="2" charset="-78"/>
              </a:rPr>
              <a:t>شامل دو بخش: </a:t>
            </a:r>
          </a:p>
          <a:p>
            <a:pPr lvl="1">
              <a:defRPr/>
            </a:pPr>
            <a:r>
              <a:rPr lang="fa-IR" sz="2400" dirty="0" smtClean="0">
                <a:cs typeface="B Nazanin" panose="00000400000000000000" pitchFamily="2" charset="-78"/>
              </a:rPr>
              <a:t>بيان مساله و توجيه اهميت و ضرورت موضوع </a:t>
            </a:r>
          </a:p>
          <a:p>
            <a:pPr lvl="1">
              <a:defRPr/>
            </a:pPr>
            <a:r>
              <a:rPr lang="fa-IR" sz="2400" dirty="0" smtClean="0">
                <a:cs typeface="B Nazanin" panose="00000400000000000000" pitchFamily="2" charset="-78"/>
              </a:rPr>
              <a:t>مرور متون</a:t>
            </a:r>
            <a:endParaRPr lang="en-US" sz="2400" dirty="0" smtClean="0">
              <a:cs typeface="B Nazanin" panose="00000400000000000000" pitchFamily="2" charset="-78"/>
            </a:endParaRPr>
          </a:p>
          <a:p>
            <a:pPr>
              <a:defRPr/>
            </a:pPr>
            <a:r>
              <a:rPr lang="fa-IR" sz="2800" dirty="0" smtClean="0">
                <a:cs typeface="B Nazanin" panose="00000400000000000000" pitchFamily="2" charset="-78"/>
              </a:rPr>
              <a:t>در بيان مساله؛ تعريف مساله يا مشكل، تبیين وسعت و ابعاد آن (در واقع آن چه هست و آنچه بايد باشد)، ميزان و شدت مشكل از نظر بروز، گستردگي، وخامت، پيامدهاي آن، توزيع مشكل (جغرافيايي، سن، جنس) ذكر شود و نهايتاً اين نكته كه چه سوال بدون پاسخي با اين مطالعه پاسخ داده مي شود .</a:t>
            </a:r>
          </a:p>
          <a:p>
            <a:pPr algn="just">
              <a:defRPr/>
            </a:pPr>
            <a:r>
              <a:rPr lang="fa-IR" sz="2800" dirty="0" smtClean="0">
                <a:cs typeface="B Nazanin" panose="00000400000000000000" pitchFamily="2" charset="-78"/>
              </a:rPr>
              <a:t>دلايل انتخاب موضوع، فوايد ناشي از اجراي طرح، كاربردي بودن، ارائه راه حل به منظور حل يكي از مشكلات نوين علمي يا اجرايي، كاهش قابل ملاحظه در هزينه ها و وقت و از اين قبيل باعث توجيه اهميت موضوع و ضرورت انجام تحقيق مي گردد. </a:t>
            </a:r>
            <a:endParaRPr lang="en-US" sz="2800" dirty="0" smtClean="0">
              <a:cs typeface="B Nazanin" panose="00000400000000000000" pitchFamily="2" charset="-78"/>
            </a:endParaRPr>
          </a:p>
        </p:txBody>
      </p:sp>
    </p:spTree>
    <p:extLst>
      <p:ext uri="{BB962C8B-B14F-4D97-AF65-F5344CB8AC3E}">
        <p14:creationId xmlns:p14="http://schemas.microsoft.com/office/powerpoint/2010/main" val="636960059"/>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Green apples design template">
  <a:themeElements>
    <a:clrScheme name="Green apples design template 1">
      <a:dk1>
        <a:srgbClr val="003300"/>
      </a:dk1>
      <a:lt1>
        <a:srgbClr val="226822"/>
      </a:lt1>
      <a:dk2>
        <a:srgbClr val="FFFFFF"/>
      </a:dk2>
      <a:lt2>
        <a:srgbClr val="220011"/>
      </a:lt2>
      <a:accent1>
        <a:srgbClr val="81CA6A"/>
      </a:accent1>
      <a:accent2>
        <a:srgbClr val="83ABC1"/>
      </a:accent2>
      <a:accent3>
        <a:srgbClr val="ABB9AB"/>
      </a:accent3>
      <a:accent4>
        <a:srgbClr val="002A00"/>
      </a:accent4>
      <a:accent5>
        <a:srgbClr val="C1E1B9"/>
      </a:accent5>
      <a:accent6>
        <a:srgbClr val="769BAF"/>
      </a:accent6>
      <a:hlink>
        <a:srgbClr val="A58779"/>
      </a:hlink>
      <a:folHlink>
        <a:srgbClr val="7E83B6"/>
      </a:folHlink>
    </a:clrScheme>
    <a:fontScheme name="Green apples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sz="2400" b="0" i="0" u="none" strike="noStrike" cap="none" normalizeH="0" baseline="0" smtClean="0">
            <a:ln>
              <a:noFill/>
            </a:ln>
            <a:solidFill>
              <a:schemeClr val="tx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ar-SA" sz="2400" b="0" i="0" u="none" strike="noStrike" cap="none" normalizeH="0" baseline="0" smtClean="0">
            <a:ln>
              <a:noFill/>
            </a:ln>
            <a:solidFill>
              <a:schemeClr val="tx1"/>
            </a:solidFill>
            <a:effectLst/>
            <a:latin typeface="Times New Roman" pitchFamily="18" charset="0"/>
            <a:cs typeface="Arial" pitchFamily="34" charset="0"/>
          </a:defRPr>
        </a:defPPr>
      </a:lstStyle>
    </a:lnDef>
  </a:objectDefaults>
  <a:extraClrSchemeLst>
    <a:extraClrScheme>
      <a:clrScheme name="Green apples design template 1">
        <a:dk1>
          <a:srgbClr val="003300"/>
        </a:dk1>
        <a:lt1>
          <a:srgbClr val="226822"/>
        </a:lt1>
        <a:dk2>
          <a:srgbClr val="FFFFFF"/>
        </a:dk2>
        <a:lt2>
          <a:srgbClr val="220011"/>
        </a:lt2>
        <a:accent1>
          <a:srgbClr val="81CA6A"/>
        </a:accent1>
        <a:accent2>
          <a:srgbClr val="83ABC1"/>
        </a:accent2>
        <a:accent3>
          <a:srgbClr val="ABB9AB"/>
        </a:accent3>
        <a:accent4>
          <a:srgbClr val="002A00"/>
        </a:accent4>
        <a:accent5>
          <a:srgbClr val="C1E1B9"/>
        </a:accent5>
        <a:accent6>
          <a:srgbClr val="769BAF"/>
        </a:accent6>
        <a:hlink>
          <a:srgbClr val="A58779"/>
        </a:hlink>
        <a:folHlink>
          <a:srgbClr val="7E83B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2080</Words>
  <Application>Microsoft Office PowerPoint</Application>
  <PresentationFormat>On-screen Show (4:3)</PresentationFormat>
  <Paragraphs>234</Paragraphs>
  <Slides>43</Slides>
  <Notes>1</Notes>
  <HiddenSlides>0</HiddenSlides>
  <MMClips>0</MMClips>
  <ScaleCrop>false</ScaleCrop>
  <HeadingPairs>
    <vt:vector size="4" baseType="variant">
      <vt:variant>
        <vt:lpstr>Theme</vt:lpstr>
      </vt:variant>
      <vt:variant>
        <vt:i4>3</vt:i4>
      </vt:variant>
      <vt:variant>
        <vt:lpstr>Slide Titles</vt:lpstr>
      </vt:variant>
      <vt:variant>
        <vt:i4>43</vt:i4>
      </vt:variant>
    </vt:vector>
  </HeadingPairs>
  <TitlesOfParts>
    <vt:vector size="46" baseType="lpstr">
      <vt:lpstr>1_Default Design</vt:lpstr>
      <vt:lpstr>Adjacency</vt:lpstr>
      <vt:lpstr>Green apples design template</vt:lpstr>
      <vt:lpstr>PowerPoint Presentation</vt:lpstr>
      <vt:lpstr>PowerPoint Presentation</vt:lpstr>
      <vt:lpstr>مراحل انجام یک تحقیق علمی</vt:lpstr>
      <vt:lpstr>PowerPoint Presentation</vt:lpstr>
      <vt:lpstr>معيارهاي انتخاب موضوع</vt:lpstr>
      <vt:lpstr>PowerPoint Presentation</vt:lpstr>
      <vt:lpstr>عنوان طرح تحقیق</vt:lpstr>
      <vt:lpstr>PowerPoint Presentation</vt:lpstr>
      <vt:lpstr>مقدمه</vt:lpstr>
      <vt:lpstr>اهداف تحقیق</vt:lpstr>
      <vt:lpstr>PowerPoint Presentation</vt:lpstr>
      <vt:lpstr>فرضیه:</vt:lpstr>
      <vt:lpstr>PowerPoint Presentation</vt:lpstr>
      <vt:lpstr>PowerPoint Presentation</vt:lpstr>
      <vt:lpstr>PowerPoint Presentation</vt:lpstr>
      <vt:lpstr>متغیرها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روش مطالعه</vt:lpstr>
      <vt:lpstr>PowerPoint Presentation</vt:lpstr>
      <vt:lpstr>PowerPoint Presentation</vt:lpstr>
      <vt:lpstr>مشاهده</vt:lpstr>
      <vt:lpstr>PowerPoint Presentation</vt:lpstr>
      <vt:lpstr>PowerPoint Presentation</vt:lpstr>
      <vt:lpstr>PowerPoint Presentation</vt:lpstr>
      <vt:lpstr>مصاحبه</vt:lpstr>
      <vt:lpstr>PowerPoint Presentation</vt:lpstr>
      <vt:lpstr>PowerPoint Presentation</vt:lpstr>
      <vt:lpstr>PowerPoint Presentation</vt:lpstr>
      <vt:lpstr>PowerPoint Presentation</vt:lpstr>
      <vt:lpstr>ملاحظات اخلاقی </vt:lpstr>
      <vt:lpstr>PowerPoint Presentation</vt:lpstr>
      <vt:lpstr>محدوديت هاي تحقيق</vt:lpstr>
      <vt:lpstr>جدول گانت</vt:lpstr>
      <vt:lpstr>گزارش تحقيق </vt:lpstr>
      <vt:lpstr>منبع نویسی</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Novin Pendar</dc:creator>
  <cp:lastModifiedBy>MNG7-168</cp:lastModifiedBy>
  <cp:revision>20</cp:revision>
  <dcterms:created xsi:type="dcterms:W3CDTF">2006-08-16T00:00:00Z</dcterms:created>
  <dcterms:modified xsi:type="dcterms:W3CDTF">2020-09-26T10:13:42Z</dcterms:modified>
</cp:coreProperties>
</file>