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71" r:id="rId2"/>
    <p:sldId id="272" r:id="rId3"/>
    <p:sldId id="300" r:id="rId4"/>
    <p:sldId id="274" r:id="rId5"/>
    <p:sldId id="275" r:id="rId6"/>
    <p:sldId id="276" r:id="rId7"/>
    <p:sldId id="294" r:id="rId8"/>
    <p:sldId id="296" r:id="rId9"/>
    <p:sldId id="298" r:id="rId10"/>
    <p:sldId id="295" r:id="rId11"/>
    <p:sldId id="299" r:id="rId12"/>
    <p:sldId id="293" r:id="rId13"/>
    <p:sldId id="288" r:id="rId14"/>
    <p:sldId id="278" r:id="rId15"/>
    <p:sldId id="289" r:id="rId16"/>
    <p:sldId id="29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ba117"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2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63" autoAdjust="0"/>
    <p:restoredTop sz="94676" autoAdjust="0"/>
  </p:normalViewPr>
  <p:slideViewPr>
    <p:cSldViewPr snapToGrid="0">
      <p:cViewPr varScale="1">
        <p:scale>
          <a:sx n="65" d="100"/>
          <a:sy n="65" d="100"/>
        </p:scale>
        <p:origin x="379" y="58"/>
      </p:cViewPr>
      <p:guideLst>
        <p:guide orient="horz" pos="2160"/>
        <p:guide pos="3840"/>
      </p:guideLst>
    </p:cSldViewPr>
  </p:slideViewPr>
  <p:outlineViewPr>
    <p:cViewPr>
      <p:scale>
        <a:sx n="33" d="100"/>
        <a:sy n="33" d="100"/>
      </p:scale>
      <p:origin x="18" y="0"/>
    </p:cViewPr>
  </p:outlineViewPr>
  <p:notesTextViewPr>
    <p:cViewPr>
      <p:scale>
        <a:sx n="1" d="1"/>
        <a:sy n="1" d="1"/>
      </p:scale>
      <p:origin x="0" y="0"/>
    </p:cViewPr>
  </p:notesTextViewPr>
  <p:sorterViewPr>
    <p:cViewPr>
      <p:scale>
        <a:sx n="66" d="100"/>
        <a:sy n="66" d="100"/>
      </p:scale>
      <p:origin x="0" y="12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199924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1681384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23661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12690C-75F9-415A-8485-5C246AACD9F1}"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75962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3002680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3089261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3891173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1664740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396399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4247634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272519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421766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811643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139833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1296448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600975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9BC86-87A5-4DC8-A0C2-A1718E18D8BE}" type="datetimeFigureOut">
              <a:rPr lang="en-US" smtClean="0"/>
              <a:pPr/>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3754866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0579BC86-87A5-4DC8-A0C2-A1718E18D8BE}" type="datetimeFigureOut">
              <a:rPr lang="en-US" smtClean="0"/>
              <a:pPr/>
              <a:t>7/9/2024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312690C-75F9-415A-8485-5C246AACD9F1}" type="slidenum">
              <a:rPr lang="en-US" smtClean="0"/>
              <a:pPr/>
              <a:t>‹#›</a:t>
            </a:fld>
            <a:endParaRPr lang="en-US" dirty="0"/>
          </a:p>
        </p:txBody>
      </p:sp>
    </p:spTree>
    <p:extLst>
      <p:ext uri="{BB962C8B-B14F-4D97-AF65-F5344CB8AC3E}">
        <p14:creationId xmlns:p14="http://schemas.microsoft.com/office/powerpoint/2010/main" val="370728060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292" y="-297382"/>
            <a:ext cx="10364451" cy="1596177"/>
          </a:xfrm>
        </p:spPr>
        <p:txBody>
          <a:bodyPr>
            <a:normAutofit/>
          </a:bodyPr>
          <a:lstStyle/>
          <a:p>
            <a:pPr algn="ctr"/>
            <a:r>
              <a:rPr lang="fa-IR" dirty="0" smtClean="0">
                <a:solidFill>
                  <a:schemeClr val="accent6"/>
                </a:solidFill>
                <a:cs typeface="B Farnaz" panose="00000400000000000000" pitchFamily="2" charset="-78"/>
              </a:rPr>
              <a:t>به نام خدا</a:t>
            </a:r>
            <a:endParaRPr lang="en-US" dirty="0">
              <a:solidFill>
                <a:schemeClr val="accent6"/>
              </a:solidFill>
              <a:cs typeface="B Farnaz" panose="00000400000000000000" pitchFamily="2" charset="-78"/>
            </a:endParaRPr>
          </a:p>
        </p:txBody>
      </p:sp>
      <p:sp>
        <p:nvSpPr>
          <p:cNvPr id="18433" name="Rectangle 1"/>
          <p:cNvSpPr>
            <a:spLocks noChangeArrowheads="1"/>
          </p:cNvSpPr>
          <p:nvPr/>
        </p:nvSpPr>
        <p:spPr bwMode="auto">
          <a:xfrm rot="10800000" flipV="1">
            <a:off x="3581823" y="1016087"/>
            <a:ext cx="7951824" cy="463203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lang="ar-SA" sz="4000" b="1" dirty="0">
                <a:solidFill>
                  <a:srgbClr val="FF0000"/>
                </a:solidFill>
                <a:latin typeface="Nazanin"/>
                <a:ea typeface="Times New Roman" pitchFamily="18" charset="0"/>
                <a:cs typeface="2  Titr" pitchFamily="2" charset="-78"/>
              </a:rPr>
              <a:t>دستورالعمل تکمیل جدول هزینه</a:t>
            </a:r>
            <a:endParaRPr lang="en-US" sz="4000" b="1" dirty="0">
              <a:solidFill>
                <a:srgbClr val="FF0000"/>
              </a:solidFill>
              <a:latin typeface="Nazanin"/>
              <a:ea typeface="Times New Roman" pitchFamily="18" charset="0"/>
              <a:cs typeface="2  Titr"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4000" b="1" i="0" u="none" strike="noStrike" cap="none" normalizeH="0" baseline="0" dirty="0" smtClean="0">
                <a:ln>
                  <a:noFill/>
                </a:ln>
                <a:solidFill>
                  <a:srgbClr val="FF0000"/>
                </a:solidFill>
                <a:effectLst/>
                <a:latin typeface="Nazanin"/>
                <a:ea typeface="Times New Roman" pitchFamily="18" charset="0"/>
                <a:cs typeface="2  Titr" pitchFamily="2" charset="-78"/>
              </a:rPr>
              <a:t>پایان نامه های تحقیقاتی</a:t>
            </a:r>
            <a:r>
              <a:rPr lang="fa-IR" sz="4000" b="1" dirty="0">
                <a:solidFill>
                  <a:srgbClr val="FF0000"/>
                </a:solidFill>
                <a:latin typeface="Nazanin"/>
                <a:ea typeface="Times New Roman" pitchFamily="18" charset="0"/>
                <a:cs typeface="2  Titr" pitchFamily="2" charset="-78"/>
              </a:rPr>
              <a:t> </a:t>
            </a:r>
            <a:r>
              <a:rPr lang="fa-IR" sz="4000" b="1" dirty="0" smtClean="0">
                <a:solidFill>
                  <a:srgbClr val="FF0000"/>
                </a:solidFill>
                <a:latin typeface="Nazanin"/>
                <a:ea typeface="Times New Roman" pitchFamily="18" charset="0"/>
                <a:cs typeface="2  Titr" pitchFamily="2" charset="-78"/>
              </a:rPr>
              <a:t>تحصیلات تکمیلی</a:t>
            </a:r>
            <a:r>
              <a:rPr kumimoji="0" lang="ar-SA" sz="4000" b="1" i="0" u="none" strike="noStrike" cap="none" normalizeH="0" baseline="0" dirty="0" smtClean="0">
                <a:ln>
                  <a:noFill/>
                </a:ln>
                <a:solidFill>
                  <a:srgbClr val="FF0000"/>
                </a:solidFill>
                <a:effectLst/>
                <a:latin typeface="Nazanin"/>
                <a:ea typeface="Times New Roman" pitchFamily="18" charset="0"/>
                <a:cs typeface="2  Titr" pitchFamily="2" charset="-78"/>
              </a:rPr>
              <a:t> </a:t>
            </a:r>
            <a:endParaRPr kumimoji="0" lang="en-US" sz="4000" b="1" i="0" u="none" strike="noStrike" cap="none" normalizeH="0" baseline="0" dirty="0" smtClean="0">
              <a:ln>
                <a:noFill/>
              </a:ln>
              <a:solidFill>
                <a:srgbClr val="FF0000"/>
              </a:solidFill>
              <a:effectLst/>
              <a:latin typeface="Nazanin"/>
              <a:ea typeface="Times New Roman" pitchFamily="18" charset="0"/>
              <a:cs typeface="2  Titr"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4000" b="1" i="0" u="none" strike="noStrike" cap="none" normalizeH="0" baseline="0" dirty="0" smtClean="0">
                <a:ln>
                  <a:noFill/>
                </a:ln>
                <a:solidFill>
                  <a:schemeClr val="accent5"/>
                </a:solidFill>
                <a:effectLst/>
                <a:latin typeface="Arial" pitchFamily="34" charset="0"/>
                <a:ea typeface="Times New Roman" pitchFamily="18" charset="0"/>
                <a:cs typeface="2  Titr" pitchFamily="2" charset="-78"/>
              </a:rPr>
              <a:t>(سال 1403)</a:t>
            </a:r>
          </a:p>
          <a:p>
            <a:pPr marL="571500" marR="0" lvl="0" indent="-571500" algn="just" defTabSz="914400" rtl="1" eaLnBrk="0" fontAlgn="base" latinLnBrk="0" hangingPunct="0">
              <a:lnSpc>
                <a:spcPct val="100000"/>
              </a:lnSpc>
              <a:spcBef>
                <a:spcPct val="0"/>
              </a:spcBef>
              <a:spcAft>
                <a:spcPct val="0"/>
              </a:spcAft>
              <a:buClrTx/>
              <a:buSzTx/>
              <a:buFont typeface="Wingdings" panose="05000000000000000000" pitchFamily="2" charset="2"/>
              <a:buChar char="q"/>
              <a:tabLst/>
            </a:pPr>
            <a:r>
              <a:rPr lang="fa-IR" sz="4000" b="1" dirty="0" smtClean="0">
                <a:solidFill>
                  <a:schemeClr val="accent5"/>
                </a:solidFill>
                <a:latin typeface="Arial" pitchFamily="34" charset="0"/>
                <a:ea typeface="Times New Roman" pitchFamily="18" charset="0"/>
                <a:cs typeface="2  Titr" pitchFamily="2" charset="-78"/>
              </a:rPr>
              <a:t>لطفا قبل از تکمیل جدول هزینه ها حتما مجموعه آئین نامه ها و شیوه نامه اجرایی سال 1403 در وب سایت معاونت تحقیقات وفناوری دانشگاه </a:t>
            </a:r>
            <a:r>
              <a:rPr lang="fa-IR" sz="4000" b="1" dirty="0" smtClean="0">
                <a:solidFill>
                  <a:schemeClr val="accent5"/>
                </a:solidFill>
                <a:latin typeface="Arial" pitchFamily="34" charset="0"/>
                <a:ea typeface="Times New Roman" pitchFamily="18" charset="0"/>
                <a:cs typeface="2  Titr" pitchFamily="2" charset="-78"/>
              </a:rPr>
              <a:t>و </a:t>
            </a:r>
            <a:r>
              <a:rPr lang="fa-IR" sz="4000" b="1" dirty="0" smtClean="0">
                <a:solidFill>
                  <a:schemeClr val="accent5"/>
                </a:solidFill>
                <a:latin typeface="Arial" pitchFamily="34" charset="0"/>
                <a:ea typeface="Times New Roman" pitchFamily="18" charset="0"/>
                <a:cs typeface="2  Titr" pitchFamily="2" charset="-78"/>
              </a:rPr>
              <a:t>یا </a:t>
            </a:r>
            <a:r>
              <a:rPr lang="fa-IR" sz="4000" b="1" dirty="0" smtClean="0">
                <a:solidFill>
                  <a:schemeClr val="accent5"/>
                </a:solidFill>
                <a:latin typeface="Arial" pitchFamily="34" charset="0"/>
                <a:ea typeface="Times New Roman" pitchFamily="18" charset="0"/>
                <a:cs typeface="2  Titr" pitchFamily="2" charset="-78"/>
              </a:rPr>
              <a:t>معاونت پژوهشی دانشکده (قسمت آئین نامه های اجرایی) مطالعه </a:t>
            </a:r>
            <a:r>
              <a:rPr lang="fa-IR" sz="4000" b="1" dirty="0" smtClean="0">
                <a:solidFill>
                  <a:schemeClr val="accent5"/>
                </a:solidFill>
                <a:latin typeface="Arial" pitchFamily="34" charset="0"/>
                <a:ea typeface="Times New Roman" pitchFamily="18" charset="0"/>
                <a:cs typeface="2  Titr" pitchFamily="2" charset="-78"/>
              </a:rPr>
              <a:t>گردد.</a:t>
            </a:r>
            <a:endParaRPr kumimoji="0" lang="en-US" sz="4000" b="1" i="0" u="none" strike="noStrike" cap="none" normalizeH="0" baseline="0" dirty="0" smtClean="0">
              <a:ln>
                <a:noFill/>
              </a:ln>
              <a:solidFill>
                <a:schemeClr val="accent5"/>
              </a:solidFill>
              <a:effectLst/>
              <a:latin typeface="Arial" pitchFamily="34" charset="0"/>
              <a:ea typeface="Times New Roman" pitchFamily="18" charset="0"/>
              <a:cs typeface="2  Titr"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C:\Documents and Settings\saba-117\My Documents\My Pictures\images1.jpg"/>
          <p:cNvPicPr>
            <a:picLocks noChangeAspect="1" noChangeArrowheads="1"/>
          </p:cNvPicPr>
          <p:nvPr/>
        </p:nvPicPr>
        <p:blipFill>
          <a:blip r:embed="rId2"/>
          <a:srcRect/>
          <a:stretch>
            <a:fillRect/>
          </a:stretch>
        </p:blipFill>
        <p:spPr bwMode="auto">
          <a:xfrm>
            <a:off x="371960" y="3053165"/>
            <a:ext cx="2979376" cy="2727703"/>
          </a:xfrm>
          <a:prstGeom prst="rect">
            <a:avLst/>
          </a:prstGeom>
          <a:noFill/>
        </p:spPr>
      </p:pic>
    </p:spTree>
    <p:extLst>
      <p:ext uri="{BB962C8B-B14F-4D97-AF65-F5344CB8AC3E}">
        <p14:creationId xmlns:p14="http://schemas.microsoft.com/office/powerpoint/2010/main" val="1523741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rot="10800000" flipV="1">
            <a:off x="405091" y="405538"/>
            <a:ext cx="10724829"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FF0000"/>
                </a:solidFill>
                <a:effectLst/>
                <a:latin typeface="Yagut"/>
                <a:ea typeface="Times New Roman" pitchFamily="18" charset="0"/>
                <a:cs typeface="2  Titr" pitchFamily="2" charset="-78"/>
              </a:rPr>
              <a:t>مثال جدول 4)  فهرست وسايل و مواد</a:t>
            </a:r>
            <a:r>
              <a:rPr kumimoji="0" lang="fa-IR" sz="2800" b="1" i="0" u="none" strike="noStrike" cap="none" normalizeH="0" baseline="0" dirty="0" smtClean="0">
                <a:ln>
                  <a:noFill/>
                </a:ln>
                <a:solidFill>
                  <a:srgbClr val="FF0000"/>
                </a:solidFill>
                <a:effectLst/>
                <a:latin typeface="Yagut"/>
                <a:ea typeface="Times New Roman" pitchFamily="18" charset="0"/>
                <a:cs typeface="2  Titr" pitchFamily="2" charset="-78"/>
              </a:rPr>
              <a:t> مصرفی </a:t>
            </a:r>
            <a:r>
              <a:rPr kumimoji="0" lang="ar-SA" sz="2800" b="1" i="0" u="none" strike="noStrike" cap="none" normalizeH="0" baseline="0" dirty="0" smtClean="0">
                <a:ln>
                  <a:noFill/>
                </a:ln>
                <a:solidFill>
                  <a:srgbClr val="FF0000"/>
                </a:solidFill>
                <a:effectLst/>
                <a:latin typeface="Yagut"/>
                <a:ea typeface="Times New Roman" pitchFamily="18" charset="0"/>
                <a:cs typeface="2  Titr" pitchFamily="2" charset="-78"/>
              </a:rPr>
              <a:t>كه بايد از اعتبار اين طرح از داخل يا خارج كشور خريداري شود :</a:t>
            </a:r>
            <a:endParaRPr kumimoji="0" lang="fa-IR" sz="2800" b="1" i="0" u="none" strike="noStrike" cap="none" normalizeH="0" baseline="0" dirty="0" smtClean="0">
              <a:ln>
                <a:noFill/>
              </a:ln>
              <a:solidFill>
                <a:srgbClr val="FF0000"/>
              </a:solidFill>
              <a:effectLst/>
              <a:latin typeface="Yagut"/>
              <a:ea typeface="Times New Roman" pitchFamily="18" charset="0"/>
              <a:cs typeface="2  Tit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lang="fa-IR" sz="2800" b="1" dirty="0" smtClean="0">
                <a:solidFill>
                  <a:srgbClr val="FF0000"/>
                </a:solidFill>
                <a:latin typeface="Yagut"/>
                <a:cs typeface="2  Titr" pitchFamily="2" charset="-78"/>
              </a:rPr>
              <a:t>(طبق تعرفه و به روز)</a:t>
            </a:r>
            <a:endParaRPr kumimoji="0" lang="ar-SA" sz="2800" b="0" i="0" u="none" strike="noStrike" cap="none" normalizeH="0" baseline="0" dirty="0" smtClean="0">
              <a:ln>
                <a:noFill/>
              </a:ln>
              <a:solidFill>
                <a:srgbClr val="FF0000"/>
              </a:solidFill>
              <a:effectLst/>
              <a:latin typeface="Arial" pitchFamily="34" charset="0"/>
              <a:cs typeface="2  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3561169580"/>
              </p:ext>
            </p:extLst>
          </p:nvPr>
        </p:nvGraphicFramePr>
        <p:xfrm>
          <a:off x="755318" y="1370057"/>
          <a:ext cx="10951785" cy="3410618"/>
        </p:xfrm>
        <a:graphic>
          <a:graphicData uri="http://schemas.openxmlformats.org/drawingml/2006/table">
            <a:tbl>
              <a:tblPr/>
              <a:tblGrid>
                <a:gridCol w="1298077"/>
                <a:gridCol w="931543"/>
                <a:gridCol w="2039007"/>
                <a:gridCol w="1208689"/>
                <a:gridCol w="1345325"/>
                <a:gridCol w="4129144"/>
              </a:tblGrid>
              <a:tr h="816095">
                <a:tc>
                  <a:txBody>
                    <a:bodyPr/>
                    <a:lstStyle/>
                    <a:p>
                      <a:pPr algn="ctr" rtl="1">
                        <a:lnSpc>
                          <a:spcPct val="115000"/>
                        </a:lnSpc>
                        <a:spcAft>
                          <a:spcPts val="0"/>
                        </a:spcAft>
                      </a:pPr>
                      <a:r>
                        <a:rPr lang="ar-SA" sz="2000" b="1" dirty="0">
                          <a:solidFill>
                            <a:schemeClr val="bg1"/>
                          </a:solidFill>
                          <a:latin typeface="Times New Roman"/>
                          <a:ea typeface="Times New Roman"/>
                          <a:cs typeface="B Zar" pitchFamily="2" charset="-78"/>
                        </a:rPr>
                        <a:t>قيمت </a:t>
                      </a:r>
                      <a:r>
                        <a:rPr lang="ar-SA" sz="2000" b="1" dirty="0" smtClean="0">
                          <a:solidFill>
                            <a:schemeClr val="bg1"/>
                          </a:solidFill>
                          <a:latin typeface="Times New Roman"/>
                          <a:ea typeface="Times New Roman"/>
                          <a:cs typeface="B Zar" pitchFamily="2" charset="-78"/>
                        </a:rPr>
                        <a:t>كل</a:t>
                      </a:r>
                      <a:endParaRPr lang="fa-IR" sz="2000" b="1" dirty="0" smtClean="0">
                        <a:solidFill>
                          <a:schemeClr val="bg1"/>
                        </a:solidFill>
                        <a:latin typeface="Times New Roman"/>
                        <a:ea typeface="Times New Roman"/>
                        <a:cs typeface="B Zar" pitchFamily="2" charset="-78"/>
                      </a:endParaRPr>
                    </a:p>
                    <a:p>
                      <a:pPr algn="ctr" rtl="1">
                        <a:lnSpc>
                          <a:spcPct val="115000"/>
                        </a:lnSpc>
                        <a:spcAft>
                          <a:spcPts val="0"/>
                        </a:spcAft>
                      </a:pPr>
                      <a:r>
                        <a:rPr lang="fa-IR" sz="2000" b="1" dirty="0" smtClean="0">
                          <a:solidFill>
                            <a:schemeClr val="bg1"/>
                          </a:solidFill>
                          <a:latin typeface="Times New Roman"/>
                          <a:ea typeface="Times New Roman"/>
                          <a:cs typeface="B Zar" pitchFamily="2" charset="-78"/>
                        </a:rPr>
                        <a:t>(ریال)</a:t>
                      </a:r>
                      <a:endParaRPr lang="en-US" sz="20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Times New Roman"/>
                          <a:ea typeface="Times New Roman"/>
                          <a:cs typeface="B Zar" pitchFamily="2" charset="-78"/>
                        </a:rPr>
                        <a:t>تعداد يا مقدار لازم</a:t>
                      </a:r>
                      <a:endParaRPr lang="en-US" sz="20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Times New Roman"/>
                          <a:ea typeface="Times New Roman"/>
                          <a:cs typeface="B Zar" pitchFamily="2" charset="-78"/>
                        </a:rPr>
                        <a:t>مصرفي يا </a:t>
                      </a:r>
                      <a:r>
                        <a:rPr lang="ar-SA" sz="2000" b="1" dirty="0" smtClean="0">
                          <a:solidFill>
                            <a:schemeClr val="bg1"/>
                          </a:solidFill>
                          <a:latin typeface="Times New Roman"/>
                          <a:ea typeface="Times New Roman"/>
                          <a:cs typeface="B Zar" pitchFamily="2" charset="-78"/>
                        </a:rPr>
                        <a:t>غيرمصرفي</a:t>
                      </a:r>
                      <a:endParaRPr lang="fa-IR" sz="2000" b="1" dirty="0" smtClean="0">
                        <a:solidFill>
                          <a:schemeClr val="bg1"/>
                        </a:solidFill>
                        <a:latin typeface="Times New Roman"/>
                        <a:ea typeface="Times New Roman"/>
                        <a:cs typeface="B Zar" pitchFamily="2" charset="-78"/>
                      </a:endParaRPr>
                    </a:p>
                    <a:p>
                      <a:pPr algn="ctr" rtl="1">
                        <a:lnSpc>
                          <a:spcPct val="115000"/>
                        </a:lnSpc>
                        <a:spcAft>
                          <a:spcPts val="0"/>
                        </a:spcAft>
                      </a:pPr>
                      <a:r>
                        <a:rPr lang="fa-IR" sz="2000" b="1" dirty="0" smtClean="0">
                          <a:solidFill>
                            <a:schemeClr val="bg1"/>
                          </a:solidFill>
                          <a:latin typeface="Times New Roman"/>
                          <a:ea typeface="Times New Roman"/>
                          <a:cs typeface="B Zar" pitchFamily="2" charset="-78"/>
                        </a:rPr>
                        <a:t>(ریال)</a:t>
                      </a:r>
                      <a:endParaRPr lang="en-US" sz="20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Times New Roman"/>
                          <a:ea typeface="Times New Roman"/>
                          <a:cs typeface="B Zar" pitchFamily="2" charset="-78"/>
                        </a:rPr>
                        <a:t>كشور</a:t>
                      </a:r>
                      <a:endParaRPr lang="en-US" sz="2000" b="1"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Times New Roman"/>
                          <a:ea typeface="Times New Roman"/>
                          <a:cs typeface="B Zar" pitchFamily="2" charset="-78"/>
                        </a:rPr>
                        <a:t>شركت سازنده يا فروشنده</a:t>
                      </a:r>
                      <a:endParaRPr lang="en-US" sz="20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smtClean="0">
                          <a:solidFill>
                            <a:schemeClr val="bg1"/>
                          </a:solidFill>
                          <a:latin typeface="Calibri"/>
                          <a:ea typeface="Times New Roman"/>
                          <a:cs typeface="B Zar" pitchFamily="2" charset="-78"/>
                        </a:rPr>
                        <a:t>نام دستگاه و يا مواد</a:t>
                      </a:r>
                      <a:endParaRPr lang="en-US" sz="2000" b="1" dirty="0">
                        <a:solidFill>
                          <a:schemeClr val="bg1"/>
                        </a:solidFill>
                        <a:latin typeface="Calibri"/>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413246">
                <a:tc>
                  <a:txBody>
                    <a:bodyPr/>
                    <a:lstStyle/>
                    <a:p>
                      <a:pPr algn="ctr" rtl="1">
                        <a:lnSpc>
                          <a:spcPct val="115000"/>
                        </a:lnSpc>
                        <a:spcAft>
                          <a:spcPts val="0"/>
                        </a:spcAft>
                      </a:pPr>
                      <a:r>
                        <a:rPr lang="fa-IR" sz="1800" b="1" dirty="0" smtClean="0">
                          <a:latin typeface="Times New Roman"/>
                          <a:ea typeface="Times New Roman"/>
                          <a:cs typeface="B Zar" pitchFamily="2" charset="-78"/>
                        </a:rPr>
                        <a:t>800</a:t>
                      </a:r>
                      <a:r>
                        <a:rPr lang="ar-SA" sz="1800" b="1" dirty="0" smtClean="0">
                          <a:latin typeface="Times New Roman"/>
                          <a:ea typeface="Times New Roman"/>
                          <a:cs typeface="B Zar" pitchFamily="2" charset="-78"/>
                        </a:rPr>
                        <a:t>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ar-SA" sz="1800" b="1" dirty="0">
                          <a:latin typeface="Times New Roman"/>
                          <a:ea typeface="Times New Roman"/>
                          <a:cs typeface="B Zar" pitchFamily="2" charset="-78"/>
                        </a:rPr>
                        <a:t>20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400000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ar-SA" sz="1800" b="1">
                          <a:latin typeface="Times New Roman"/>
                          <a:ea typeface="Times New Roman"/>
                          <a:cs typeface="B Zar" pitchFamily="2" charset="-78"/>
                        </a:rPr>
                        <a:t>ایران</a:t>
                      </a:r>
                      <a:endParaRPr lang="en-US" sz="1800" b="1">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متفرقه</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r>
                        <a:rPr lang="ar-SA" sz="1800" b="1" dirty="0" smtClean="0">
                          <a:latin typeface="Times New Roman"/>
                          <a:ea typeface="Times New Roman"/>
                          <a:cs typeface="B Zar" pitchFamily="2" charset="-78"/>
                        </a:rPr>
                        <a:t>هدایا</a:t>
                      </a:r>
                      <a:r>
                        <a:rPr lang="fa-IR" sz="1800" b="1" dirty="0" smtClean="0">
                          <a:latin typeface="Times New Roman"/>
                          <a:ea typeface="Times New Roman"/>
                          <a:cs typeface="B Zar" pitchFamily="2" charset="-78"/>
                        </a:rPr>
                        <a:t> (در صورت لزوم)</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13246">
                <a:tc>
                  <a:txBody>
                    <a:bodyPr/>
                    <a:lstStyle/>
                    <a:p>
                      <a:pPr algn="ctr" rtl="1">
                        <a:lnSpc>
                          <a:spcPct val="115000"/>
                        </a:lnSpc>
                        <a:spcAft>
                          <a:spcPts val="0"/>
                        </a:spcAft>
                      </a:pPr>
                      <a:r>
                        <a:rPr lang="fa-IR" sz="1800" b="1" dirty="0" smtClean="0">
                          <a:latin typeface="Times New Roman"/>
                          <a:ea typeface="Times New Roman"/>
                          <a:cs typeface="B Zar" pitchFamily="2" charset="-78"/>
                        </a:rPr>
                        <a:t>8000000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4</a:t>
                      </a:r>
                      <a:r>
                        <a:rPr lang="ar-SA" sz="1800" b="1" dirty="0" smtClean="0">
                          <a:latin typeface="Times New Roman"/>
                          <a:ea typeface="Times New Roman"/>
                          <a:cs typeface="B Zar" pitchFamily="2" charset="-78"/>
                        </a:rPr>
                        <a:t>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20</a:t>
                      </a:r>
                      <a:r>
                        <a:rPr lang="ar-SA" sz="1800" b="1" dirty="0" smtClean="0">
                          <a:latin typeface="Times New Roman"/>
                          <a:ea typeface="Times New Roman"/>
                          <a:cs typeface="B Zar" pitchFamily="2" charset="-78"/>
                        </a:rPr>
                        <a:t>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ar-SA" sz="1800" b="1" dirty="0">
                          <a:latin typeface="Times New Roman"/>
                          <a:ea typeface="Times New Roman"/>
                          <a:cs typeface="B Zar" pitchFamily="2" charset="-78"/>
                        </a:rPr>
                        <a:t>ایران</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متفرقه</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r>
                        <a:rPr lang="ar-SA" sz="1800" b="1" dirty="0" smtClean="0">
                          <a:latin typeface="Times New Roman"/>
                          <a:ea typeface="Times New Roman"/>
                          <a:cs typeface="B Zar" pitchFamily="2" charset="-78"/>
                        </a:rPr>
                        <a:t>پذیرایی</a:t>
                      </a:r>
                      <a:r>
                        <a:rPr lang="fa-IR" sz="1800" b="1" dirty="0" smtClean="0">
                          <a:latin typeface="Times New Roman"/>
                          <a:ea typeface="Times New Roman"/>
                          <a:cs typeface="B Zar" pitchFamily="2" charset="-78"/>
                        </a:rPr>
                        <a:t> (در صورت لزوم)</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50815">
                <a:tc>
                  <a:txBody>
                    <a:bodyPr/>
                    <a:lstStyle/>
                    <a:p>
                      <a:pPr algn="ctr" rtl="1">
                        <a:lnSpc>
                          <a:spcPct val="115000"/>
                        </a:lnSpc>
                        <a:spcAft>
                          <a:spcPts val="0"/>
                        </a:spcAft>
                      </a:pPr>
                      <a:r>
                        <a:rPr lang="ar-SA" sz="1800" b="1" dirty="0" smtClean="0">
                          <a:latin typeface="Times New Roman"/>
                          <a:ea typeface="Times New Roman"/>
                          <a:cs typeface="B Zar" pitchFamily="2" charset="-78"/>
                        </a:rPr>
                        <a:t>1</a:t>
                      </a:r>
                      <a:r>
                        <a:rPr lang="fa-IR" sz="1800" b="1" dirty="0" smtClean="0">
                          <a:latin typeface="Times New Roman"/>
                          <a:ea typeface="Times New Roman"/>
                          <a:cs typeface="B Zar" pitchFamily="2" charset="-78"/>
                        </a:rPr>
                        <a:t>80</a:t>
                      </a:r>
                      <a:r>
                        <a:rPr lang="ar-SA" sz="1800" b="1" dirty="0" smtClean="0">
                          <a:latin typeface="Times New Roman"/>
                          <a:ea typeface="Times New Roman"/>
                          <a:cs typeface="B Zar" pitchFamily="2" charset="-78"/>
                        </a:rPr>
                        <a:t>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2</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900000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ar-SA" sz="1800" b="1" dirty="0">
                          <a:latin typeface="Times New Roman"/>
                          <a:ea typeface="Times New Roman"/>
                          <a:cs typeface="B Zar" pitchFamily="2" charset="-78"/>
                        </a:rPr>
                        <a:t>ایران</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متفرقه</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r>
                        <a:rPr lang="fa-IR" sz="1800" b="1" dirty="0" smtClean="0">
                          <a:latin typeface="Times New Roman"/>
                          <a:ea typeface="Times New Roman"/>
                          <a:cs typeface="B Zar" pitchFamily="2" charset="-78"/>
                        </a:rPr>
                        <a:t>کاغذ </a:t>
                      </a:r>
                      <a:r>
                        <a:rPr lang="en-US" sz="1800" b="1" dirty="0" smtClean="0">
                          <a:latin typeface="Times New Roman"/>
                          <a:ea typeface="Times New Roman"/>
                          <a:cs typeface="B Zar" pitchFamily="2" charset="-78"/>
                        </a:rPr>
                        <a:t>A4</a:t>
                      </a:r>
                      <a:r>
                        <a:rPr lang="fa-IR" sz="1800" b="1" dirty="0" smtClean="0">
                          <a:latin typeface="Times New Roman"/>
                          <a:ea typeface="Times New Roman"/>
                          <a:cs typeface="B Zar" pitchFamily="2" charset="-78"/>
                        </a:rPr>
                        <a:t> (به روز)</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50815">
                <a:tc>
                  <a:txBody>
                    <a:bodyPr/>
                    <a:lstStyle/>
                    <a:p>
                      <a:pPr algn="ctr" rtl="1">
                        <a:lnSpc>
                          <a:spcPct val="115000"/>
                        </a:lnSpc>
                        <a:spcAft>
                          <a:spcPts val="0"/>
                        </a:spcAft>
                      </a:pPr>
                      <a:r>
                        <a:rPr lang="fa-IR" sz="1800" b="1" dirty="0" smtClean="0">
                          <a:latin typeface="Times New Roman"/>
                          <a:ea typeface="Times New Roman"/>
                          <a:cs typeface="B Zar" pitchFamily="2" charset="-78"/>
                        </a:rPr>
                        <a:t>4500000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3 بسته</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1500000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ایران</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1800" b="1" dirty="0" smtClean="0">
                          <a:latin typeface="Times New Roman"/>
                          <a:ea typeface="Times New Roman"/>
                          <a:cs typeface="B Zar" pitchFamily="2" charset="-78"/>
                        </a:rPr>
                        <a:t>متفرقه</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r>
                        <a:rPr lang="fa-IR" sz="1800" b="1" dirty="0" smtClean="0">
                          <a:latin typeface="Times New Roman"/>
                          <a:ea typeface="Times New Roman"/>
                          <a:cs typeface="B Zar" pitchFamily="2" charset="-78"/>
                        </a:rPr>
                        <a:t>استفاده</a:t>
                      </a:r>
                      <a:r>
                        <a:rPr lang="fa-IR" sz="1800" b="1" baseline="0" dirty="0" smtClean="0">
                          <a:latin typeface="Times New Roman"/>
                          <a:ea typeface="Times New Roman"/>
                          <a:cs typeface="B Zar" pitchFamily="2" charset="-78"/>
                        </a:rPr>
                        <a:t> از </a:t>
                      </a:r>
                      <a:r>
                        <a:rPr lang="fa-IR" sz="1800" b="1" baseline="0" dirty="0" smtClean="0">
                          <a:latin typeface="Times New Roman"/>
                          <a:ea typeface="Times New Roman"/>
                          <a:cs typeface="B Zar" pitchFamily="2" charset="-78"/>
                        </a:rPr>
                        <a:t>اینترنت، در </a:t>
                      </a:r>
                      <a:r>
                        <a:rPr lang="fa-IR" sz="1800" b="1" baseline="0" dirty="0" smtClean="0">
                          <a:latin typeface="Times New Roman"/>
                          <a:ea typeface="Times New Roman"/>
                          <a:cs typeface="B Zar" pitchFamily="2" charset="-78"/>
                        </a:rPr>
                        <a:t>صورتیکه امکان استفاده از سایت دانشکده </a:t>
                      </a:r>
                      <a:r>
                        <a:rPr lang="fa-IR" sz="1800" b="1" baseline="0" dirty="0" smtClean="0">
                          <a:latin typeface="Times New Roman"/>
                          <a:ea typeface="Times New Roman"/>
                          <a:cs typeface="B Zar" pitchFamily="2" charset="-78"/>
                        </a:rPr>
                        <a:t>نباشد (به  روز)</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50815">
                <a:tc>
                  <a:txBody>
                    <a:bodyPr/>
                    <a:lstStyle/>
                    <a:p>
                      <a:pPr algn="ctr" rtl="1">
                        <a:lnSpc>
                          <a:spcPct val="115000"/>
                        </a:lnSpc>
                        <a:spcAft>
                          <a:spcPts val="0"/>
                        </a:spcAft>
                      </a:pPr>
                      <a:r>
                        <a:rPr lang="fa-IR" sz="1800" b="1" dirty="0" smtClean="0">
                          <a:latin typeface="Times New Roman"/>
                          <a:ea typeface="Times New Roman"/>
                          <a:cs typeface="B Zar" pitchFamily="2" charset="-78"/>
                        </a:rPr>
                        <a:t>22300000</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endParaRPr lang="en-US" sz="1800" b="1">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endParaRPr lang="en-US" sz="1800" b="1">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r>
                        <a:rPr lang="ar-SA" sz="1800" b="1" dirty="0">
                          <a:latin typeface="Times New Roman"/>
                          <a:ea typeface="Times New Roman"/>
                          <a:cs typeface="B Zar" pitchFamily="2" charset="-78"/>
                        </a:rPr>
                        <a:t>جمع کل</a:t>
                      </a:r>
                      <a:endParaRPr lang="en-US" sz="18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3982" y="415187"/>
            <a:ext cx="10364451" cy="611193"/>
          </a:xfrm>
        </p:spPr>
        <p:txBody>
          <a:bodyPr>
            <a:normAutofit fontScale="90000"/>
          </a:bodyPr>
          <a:lstStyle/>
          <a:p>
            <a:pPr lvl="0"/>
            <a:r>
              <a:rPr lang="ar-SA" cap="none" dirty="0">
                <a:solidFill>
                  <a:srgbClr val="FF0000"/>
                </a:solidFill>
                <a:latin typeface="Arial" pitchFamily="34" charset="0"/>
                <a:cs typeface="2  Titr" pitchFamily="2" charset="-78"/>
              </a:rPr>
              <a:t/>
            </a:r>
            <a:br>
              <a:rPr lang="ar-SA" cap="none" dirty="0">
                <a:solidFill>
                  <a:srgbClr val="FF0000"/>
                </a:solidFill>
                <a:latin typeface="Arial" pitchFamily="34" charset="0"/>
                <a:cs typeface="2  Titr" pitchFamily="2" charset="-78"/>
              </a:rPr>
            </a:br>
            <a:endParaRPr lang="fa-IR" dirty="0"/>
          </a:p>
        </p:txBody>
      </p:sp>
      <p:graphicFrame>
        <p:nvGraphicFramePr>
          <p:cNvPr id="5" name="Table 4"/>
          <p:cNvGraphicFramePr>
            <a:graphicFrameLocks noGrp="1"/>
          </p:cNvGraphicFramePr>
          <p:nvPr>
            <p:extLst>
              <p:ext uri="{D42A27DB-BD31-4B8C-83A1-F6EECF244321}">
                <p14:modId xmlns:p14="http://schemas.microsoft.com/office/powerpoint/2010/main" val="2955375971"/>
              </p:ext>
            </p:extLst>
          </p:nvPr>
        </p:nvGraphicFramePr>
        <p:xfrm>
          <a:off x="644697" y="1600200"/>
          <a:ext cx="11036763" cy="3061819"/>
        </p:xfrm>
        <a:graphic>
          <a:graphicData uri="http://schemas.openxmlformats.org/drawingml/2006/table">
            <a:tbl>
              <a:tblPr/>
              <a:tblGrid>
                <a:gridCol w="1298077"/>
                <a:gridCol w="1788261"/>
                <a:gridCol w="2024697"/>
                <a:gridCol w="1297069"/>
                <a:gridCol w="1434040"/>
                <a:gridCol w="3194619"/>
              </a:tblGrid>
              <a:tr h="1273805">
                <a:tc>
                  <a:txBody>
                    <a:bodyPr/>
                    <a:lstStyle/>
                    <a:p>
                      <a:pPr algn="ctr" rtl="1">
                        <a:lnSpc>
                          <a:spcPct val="115000"/>
                        </a:lnSpc>
                        <a:spcAft>
                          <a:spcPts val="0"/>
                        </a:spcAft>
                      </a:pPr>
                      <a:r>
                        <a:rPr lang="ar-SA" sz="2400" b="1" dirty="0">
                          <a:solidFill>
                            <a:schemeClr val="bg1"/>
                          </a:solidFill>
                          <a:latin typeface="Times New Roman"/>
                          <a:ea typeface="Times New Roman"/>
                          <a:cs typeface="B Zar" pitchFamily="2" charset="-78"/>
                        </a:rPr>
                        <a:t>قيمت </a:t>
                      </a:r>
                      <a:r>
                        <a:rPr lang="ar-SA" sz="2400" b="1" dirty="0" smtClean="0">
                          <a:solidFill>
                            <a:schemeClr val="bg1"/>
                          </a:solidFill>
                          <a:latin typeface="Times New Roman"/>
                          <a:ea typeface="Times New Roman"/>
                          <a:cs typeface="B Zar" pitchFamily="2" charset="-78"/>
                        </a:rPr>
                        <a:t>كل</a:t>
                      </a:r>
                      <a:endParaRPr lang="fa-IR" sz="2400" b="1" dirty="0" smtClean="0">
                        <a:solidFill>
                          <a:schemeClr val="bg1"/>
                        </a:solidFill>
                        <a:latin typeface="Times New Roman"/>
                        <a:ea typeface="Times New Roman"/>
                        <a:cs typeface="B Zar" pitchFamily="2" charset="-78"/>
                      </a:endParaRPr>
                    </a:p>
                    <a:p>
                      <a:pPr algn="ctr" rtl="1">
                        <a:lnSpc>
                          <a:spcPct val="115000"/>
                        </a:lnSpc>
                        <a:spcAft>
                          <a:spcPts val="0"/>
                        </a:spcAft>
                      </a:pPr>
                      <a:r>
                        <a:rPr lang="fa-IR" sz="2400" b="1" dirty="0" smtClean="0">
                          <a:solidFill>
                            <a:schemeClr val="bg1"/>
                          </a:solidFill>
                          <a:latin typeface="Times New Roman"/>
                          <a:ea typeface="Times New Roman"/>
                          <a:cs typeface="B Zar" pitchFamily="2" charset="-78"/>
                        </a:rPr>
                        <a:t>(ریال)</a:t>
                      </a:r>
                      <a:endParaRPr lang="en-US" sz="24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400" b="1" dirty="0">
                          <a:solidFill>
                            <a:schemeClr val="bg1"/>
                          </a:solidFill>
                          <a:latin typeface="Times New Roman"/>
                          <a:ea typeface="Times New Roman"/>
                          <a:cs typeface="B Zar" pitchFamily="2" charset="-78"/>
                        </a:rPr>
                        <a:t>تعداد يا مقدار لازم</a:t>
                      </a:r>
                      <a:endParaRPr lang="en-US" sz="24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400" b="1" dirty="0">
                          <a:solidFill>
                            <a:schemeClr val="bg1"/>
                          </a:solidFill>
                          <a:latin typeface="Times New Roman"/>
                          <a:ea typeface="Times New Roman"/>
                          <a:cs typeface="B Zar" pitchFamily="2" charset="-78"/>
                        </a:rPr>
                        <a:t>مصرفي يا </a:t>
                      </a:r>
                      <a:r>
                        <a:rPr lang="ar-SA" sz="2400" b="1" dirty="0" smtClean="0">
                          <a:solidFill>
                            <a:schemeClr val="bg1"/>
                          </a:solidFill>
                          <a:latin typeface="Times New Roman"/>
                          <a:ea typeface="Times New Roman"/>
                          <a:cs typeface="B Zar" pitchFamily="2" charset="-78"/>
                        </a:rPr>
                        <a:t>غيرمصرفي</a:t>
                      </a:r>
                      <a:endParaRPr lang="fa-IR" sz="2400" b="1" dirty="0" smtClean="0">
                        <a:solidFill>
                          <a:schemeClr val="bg1"/>
                        </a:solidFill>
                        <a:latin typeface="Times New Roman"/>
                        <a:ea typeface="Times New Roman"/>
                        <a:cs typeface="B Zar" pitchFamily="2" charset="-78"/>
                      </a:endParaRPr>
                    </a:p>
                    <a:p>
                      <a:pPr algn="ctr" rtl="1">
                        <a:lnSpc>
                          <a:spcPct val="115000"/>
                        </a:lnSpc>
                        <a:spcAft>
                          <a:spcPts val="0"/>
                        </a:spcAft>
                      </a:pPr>
                      <a:r>
                        <a:rPr lang="fa-IR" sz="2400" b="1" dirty="0" smtClean="0">
                          <a:solidFill>
                            <a:schemeClr val="bg1"/>
                          </a:solidFill>
                          <a:latin typeface="Times New Roman"/>
                          <a:ea typeface="Times New Roman"/>
                          <a:cs typeface="B Zar" pitchFamily="2" charset="-78"/>
                        </a:rPr>
                        <a:t>(ریال)</a:t>
                      </a:r>
                      <a:endParaRPr lang="en-US" sz="24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400" b="1" dirty="0">
                          <a:solidFill>
                            <a:schemeClr val="bg1"/>
                          </a:solidFill>
                          <a:latin typeface="Times New Roman"/>
                          <a:ea typeface="Times New Roman"/>
                          <a:cs typeface="B Zar" pitchFamily="2" charset="-78"/>
                        </a:rPr>
                        <a:t>كشور</a:t>
                      </a:r>
                      <a:endParaRPr lang="en-US" sz="2400" b="1"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400" b="1" dirty="0">
                          <a:solidFill>
                            <a:schemeClr val="bg1"/>
                          </a:solidFill>
                          <a:latin typeface="Times New Roman"/>
                          <a:ea typeface="Times New Roman"/>
                          <a:cs typeface="B Zar" pitchFamily="2" charset="-78"/>
                        </a:rPr>
                        <a:t>شركت سازنده يا فروشنده</a:t>
                      </a:r>
                      <a:endParaRPr lang="en-US" sz="24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400" b="1" dirty="0" smtClean="0">
                          <a:solidFill>
                            <a:schemeClr val="bg1"/>
                          </a:solidFill>
                          <a:latin typeface="Calibri"/>
                          <a:ea typeface="Times New Roman"/>
                          <a:cs typeface="B Zar" pitchFamily="2" charset="-78"/>
                        </a:rPr>
                        <a:t>نام دستگاه و يا مواد</a:t>
                      </a:r>
                      <a:endParaRPr lang="en-US" sz="2400" b="1" dirty="0">
                        <a:solidFill>
                          <a:schemeClr val="bg1"/>
                        </a:solidFill>
                        <a:latin typeface="Calibri"/>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675081">
                <a:tc>
                  <a:txBody>
                    <a:bodyPr/>
                    <a:lstStyle/>
                    <a:p>
                      <a:pPr algn="ctr" rtl="1">
                        <a:lnSpc>
                          <a:spcPct val="115000"/>
                        </a:lnSpc>
                        <a:spcAft>
                          <a:spcPts val="0"/>
                        </a:spcAft>
                      </a:pPr>
                      <a:r>
                        <a:rPr lang="fa-IR" sz="2000" b="1" dirty="0" smtClean="0">
                          <a:latin typeface="Times New Roman"/>
                          <a:ea typeface="Times New Roman"/>
                          <a:cs typeface="B Zar" pitchFamily="2" charset="-78"/>
                        </a:rPr>
                        <a:t>100</a:t>
                      </a:r>
                      <a:r>
                        <a:rPr lang="ar-SA" sz="2000" b="1" dirty="0" smtClean="0">
                          <a:latin typeface="Times New Roman"/>
                          <a:ea typeface="Times New Roman"/>
                          <a:cs typeface="B Zar" pitchFamily="2" charset="-78"/>
                        </a:rPr>
                        <a:t>0000</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2000" b="1" dirty="0" smtClean="0">
                          <a:latin typeface="Times New Roman"/>
                          <a:ea typeface="Times New Roman"/>
                          <a:cs typeface="B Zar" pitchFamily="2" charset="-78"/>
                        </a:rPr>
                        <a:t>1</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2000" b="1" dirty="0" smtClean="0">
                          <a:latin typeface="Times New Roman"/>
                          <a:ea typeface="Times New Roman"/>
                          <a:cs typeface="B Zar" pitchFamily="2" charset="-78"/>
                        </a:rPr>
                        <a:t>1000000</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ar-SA" sz="2000" b="1">
                          <a:latin typeface="Times New Roman"/>
                          <a:ea typeface="Times New Roman"/>
                          <a:cs typeface="B Zar" pitchFamily="2" charset="-78"/>
                        </a:rPr>
                        <a:t>ایران</a:t>
                      </a:r>
                      <a:endParaRPr lang="en-US" sz="2000" b="1">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r>
                        <a:rPr lang="fa-IR" sz="2000" b="1" dirty="0" smtClean="0">
                          <a:latin typeface="Times New Roman"/>
                          <a:ea typeface="Times New Roman"/>
                          <a:cs typeface="B Zar" pitchFamily="2" charset="-78"/>
                        </a:rPr>
                        <a:t>متفرقه</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r>
                        <a:rPr lang="fa-IR" sz="2000" b="1" dirty="0" smtClean="0">
                          <a:latin typeface="Times New Roman"/>
                          <a:ea typeface="Times New Roman"/>
                          <a:cs typeface="B Zar" pitchFamily="2" charset="-78"/>
                        </a:rPr>
                        <a:t>خرید نرم افزار یا مدل کاربردی(در صورتیکه</a:t>
                      </a:r>
                      <a:r>
                        <a:rPr lang="fa-IR" sz="2000" b="1" baseline="0" dirty="0" smtClean="0">
                          <a:latin typeface="Times New Roman"/>
                          <a:ea typeface="Times New Roman"/>
                          <a:cs typeface="B Zar" pitchFamily="2" charset="-78"/>
                        </a:rPr>
                        <a:t> در سایت دانشکده موجود نباشد</a:t>
                      </a:r>
                      <a:r>
                        <a:rPr lang="fa-IR" sz="2000" b="1" dirty="0" smtClean="0">
                          <a:latin typeface="Times New Roman"/>
                          <a:ea typeface="Times New Roman"/>
                          <a:cs typeface="B Zar" pitchFamily="2" charset="-78"/>
                        </a:rPr>
                        <a:t>) به روز </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736454">
                <a:tc>
                  <a:txBody>
                    <a:bodyPr/>
                    <a:lstStyle/>
                    <a:p>
                      <a:pPr algn="ctr" rtl="1">
                        <a:lnSpc>
                          <a:spcPct val="115000"/>
                        </a:lnSpc>
                        <a:spcAft>
                          <a:spcPts val="0"/>
                        </a:spcAft>
                      </a:pPr>
                      <a:r>
                        <a:rPr lang="fa-IR" sz="2000" b="1" dirty="0" smtClean="0">
                          <a:latin typeface="Times New Roman"/>
                          <a:ea typeface="Times New Roman"/>
                          <a:cs typeface="B Zar" pitchFamily="2" charset="-78"/>
                        </a:rPr>
                        <a:t>1000000</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rtl="1">
                        <a:lnSpc>
                          <a:spcPct val="115000"/>
                        </a:lnSpc>
                        <a:spcAft>
                          <a:spcPts val="0"/>
                        </a:spcAft>
                      </a:pP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rtl="1">
                        <a:lnSpc>
                          <a:spcPct val="115000"/>
                        </a:lnSpc>
                        <a:spcAft>
                          <a:spcPts val="0"/>
                        </a:spcAft>
                      </a:pPr>
                      <a:r>
                        <a:rPr lang="ar-SA" sz="2000" b="1" dirty="0">
                          <a:latin typeface="Times New Roman"/>
                          <a:ea typeface="Times New Roman"/>
                          <a:cs typeface="B Zar" pitchFamily="2" charset="-78"/>
                        </a:rPr>
                        <a:t>جمع کل</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
        <p:nvSpPr>
          <p:cNvPr id="6" name="Rectangle 5"/>
          <p:cNvSpPr/>
          <p:nvPr/>
        </p:nvSpPr>
        <p:spPr>
          <a:xfrm>
            <a:off x="199696" y="424548"/>
            <a:ext cx="10857186" cy="954107"/>
          </a:xfrm>
          <a:prstGeom prst="rect">
            <a:avLst/>
          </a:prstGeom>
        </p:spPr>
        <p:txBody>
          <a:bodyPr wrap="square">
            <a:spAutoFit/>
          </a:bodyPr>
          <a:lstStyle/>
          <a:p>
            <a:pPr lvl="0" algn="r" rtl="1" fontAlgn="base">
              <a:spcBef>
                <a:spcPct val="0"/>
              </a:spcBef>
              <a:spcAft>
                <a:spcPct val="0"/>
              </a:spcAft>
            </a:pPr>
            <a:r>
              <a:rPr lang="ar-SA" sz="2800" b="1" dirty="0">
                <a:solidFill>
                  <a:srgbClr val="FF0000"/>
                </a:solidFill>
                <a:latin typeface="Yagut"/>
                <a:ea typeface="Times New Roman" pitchFamily="18" charset="0"/>
                <a:cs typeface="2  Titr" pitchFamily="2" charset="-78"/>
              </a:rPr>
              <a:t>مثال جدول </a:t>
            </a:r>
            <a:r>
              <a:rPr lang="fa-IR" sz="2800" b="1" dirty="0" smtClean="0">
                <a:solidFill>
                  <a:srgbClr val="FF0000"/>
                </a:solidFill>
                <a:latin typeface="Yagut"/>
                <a:ea typeface="Times New Roman" pitchFamily="18" charset="0"/>
                <a:cs typeface="2  Titr" pitchFamily="2" charset="-78"/>
              </a:rPr>
              <a:t>5</a:t>
            </a:r>
            <a:r>
              <a:rPr lang="ar-SA" sz="2800" b="1" dirty="0" smtClean="0">
                <a:solidFill>
                  <a:srgbClr val="FF0000"/>
                </a:solidFill>
                <a:latin typeface="Yagut"/>
                <a:ea typeface="Times New Roman" pitchFamily="18" charset="0"/>
                <a:cs typeface="2  Titr" pitchFamily="2" charset="-78"/>
              </a:rPr>
              <a:t>)  </a:t>
            </a:r>
            <a:r>
              <a:rPr lang="ar-SA" sz="2800" b="1" dirty="0">
                <a:solidFill>
                  <a:srgbClr val="FF0000"/>
                </a:solidFill>
                <a:latin typeface="Yagut"/>
                <a:ea typeface="Times New Roman" pitchFamily="18" charset="0"/>
                <a:cs typeface="2  Titr" pitchFamily="2" charset="-78"/>
              </a:rPr>
              <a:t>فهرست وسايل و مواد</a:t>
            </a:r>
            <a:r>
              <a:rPr lang="fa-IR" sz="2800" b="1" dirty="0">
                <a:solidFill>
                  <a:srgbClr val="FF0000"/>
                </a:solidFill>
                <a:latin typeface="Yagut"/>
                <a:ea typeface="Times New Roman" pitchFamily="18" charset="0"/>
                <a:cs typeface="2  Titr" pitchFamily="2" charset="-78"/>
              </a:rPr>
              <a:t> </a:t>
            </a:r>
            <a:r>
              <a:rPr lang="fa-IR" sz="2800" b="1" dirty="0" smtClean="0">
                <a:solidFill>
                  <a:srgbClr val="FF0000"/>
                </a:solidFill>
                <a:latin typeface="Yagut"/>
                <a:ea typeface="Times New Roman" pitchFamily="18" charset="0"/>
                <a:cs typeface="2  Titr" pitchFamily="2" charset="-78"/>
              </a:rPr>
              <a:t>غیر مصرفی </a:t>
            </a:r>
            <a:r>
              <a:rPr lang="ar-SA" sz="2800" b="1" dirty="0" smtClean="0">
                <a:solidFill>
                  <a:srgbClr val="FF0000"/>
                </a:solidFill>
                <a:latin typeface="Yagut"/>
                <a:ea typeface="Times New Roman" pitchFamily="18" charset="0"/>
                <a:cs typeface="2  Titr" pitchFamily="2" charset="-78"/>
              </a:rPr>
              <a:t>كه </a:t>
            </a:r>
            <a:r>
              <a:rPr lang="ar-SA" sz="2800" b="1" dirty="0">
                <a:solidFill>
                  <a:srgbClr val="FF0000"/>
                </a:solidFill>
                <a:latin typeface="Yagut"/>
                <a:ea typeface="Times New Roman" pitchFamily="18" charset="0"/>
                <a:cs typeface="2  Titr" pitchFamily="2" charset="-78"/>
              </a:rPr>
              <a:t>بايد از اعتبار اين طرح از داخل يا خارج كشور خريداري شود :</a:t>
            </a:r>
            <a:r>
              <a:rPr lang="fa-IR" sz="2800" b="1" dirty="0">
                <a:solidFill>
                  <a:srgbClr val="FF0000"/>
                </a:solidFill>
                <a:latin typeface="Yagut"/>
                <a:ea typeface="Times New Roman" pitchFamily="18" charset="0"/>
                <a:cs typeface="2  Titr" pitchFamily="2" charset="-78"/>
              </a:rPr>
              <a:t> </a:t>
            </a:r>
            <a:endParaRPr lang="fa-IR" sz="2800" b="1" dirty="0" smtClean="0">
              <a:solidFill>
                <a:srgbClr val="FF0000"/>
              </a:solidFill>
              <a:latin typeface="Yagut"/>
              <a:ea typeface="Times New Roman" pitchFamily="18" charset="0"/>
              <a:cs typeface="2  Titr" pitchFamily="2" charset="-78"/>
            </a:endParaRPr>
          </a:p>
          <a:p>
            <a:pPr lvl="0" algn="ctr" rtl="1" fontAlgn="base">
              <a:spcBef>
                <a:spcPct val="0"/>
              </a:spcBef>
              <a:spcAft>
                <a:spcPct val="0"/>
              </a:spcAft>
            </a:pPr>
            <a:r>
              <a:rPr lang="fa-IR" sz="2800" b="1" dirty="0" smtClean="0">
                <a:solidFill>
                  <a:srgbClr val="FF0000"/>
                </a:solidFill>
                <a:latin typeface="Yagut"/>
                <a:ea typeface="Times New Roman" pitchFamily="18" charset="0"/>
                <a:cs typeface="2  Titr" pitchFamily="2" charset="-78"/>
              </a:rPr>
              <a:t>( طبق تعرفه و به روز)</a:t>
            </a:r>
          </a:p>
        </p:txBody>
      </p:sp>
    </p:spTree>
    <p:extLst>
      <p:ext uri="{BB962C8B-B14F-4D97-AF65-F5344CB8AC3E}">
        <p14:creationId xmlns:p14="http://schemas.microsoft.com/office/powerpoint/2010/main" val="110886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38386" y="1399836"/>
            <a:ext cx="10363826" cy="4380854"/>
          </a:xfrm>
        </p:spPr>
        <p:txBody>
          <a:bodyPr/>
          <a:lstStyle/>
          <a:p>
            <a:pPr algn="r" rtl="1">
              <a:buNone/>
            </a:pPr>
            <a:r>
              <a:rPr lang="ar-SA" sz="3200" b="1" dirty="0" smtClean="0">
                <a:solidFill>
                  <a:srgbClr val="FF0000"/>
                </a:solidFill>
              </a:rPr>
              <a:t>توجه:</a:t>
            </a:r>
            <a:endParaRPr lang="en-US" sz="3200" dirty="0" smtClean="0">
              <a:solidFill>
                <a:srgbClr val="FF0000"/>
              </a:solidFill>
            </a:endParaRPr>
          </a:p>
          <a:p>
            <a:pPr algn="r" rtl="1">
              <a:buNone/>
            </a:pPr>
            <a:r>
              <a:rPr lang="ar-SA" sz="2800" b="1" dirty="0" smtClean="0">
                <a:cs typeface="B Zar" pitchFamily="2" charset="-78"/>
              </a:rPr>
              <a:t>*</a:t>
            </a:r>
            <a:r>
              <a:rPr lang="ar-SA" sz="2800" b="1" dirty="0" smtClean="0"/>
              <a:t> </a:t>
            </a:r>
            <a:r>
              <a:rPr lang="ar-SA" sz="2400" b="1" dirty="0" smtClean="0">
                <a:cs typeface="B Zar" pitchFamily="2" charset="-78"/>
              </a:rPr>
              <a:t>اقلام </a:t>
            </a:r>
            <a:r>
              <a:rPr lang="fa-IR" sz="2400" b="1" dirty="0" smtClean="0">
                <a:cs typeface="B Zar" pitchFamily="2" charset="-78"/>
              </a:rPr>
              <a:t>غیر</a:t>
            </a:r>
            <a:r>
              <a:rPr lang="ar-SA" sz="2400" b="1" dirty="0" smtClean="0">
                <a:cs typeface="B Zar" pitchFamily="2" charset="-78"/>
              </a:rPr>
              <a:t>مصرفی پلاک خور در پایان طرح بایستی تحویل دانشکده شود.</a:t>
            </a:r>
            <a:endParaRPr lang="en-US" sz="2400" dirty="0" smtClean="0">
              <a:cs typeface="B Zar" pitchFamily="2" charset="-78"/>
            </a:endParaRPr>
          </a:p>
          <a:p>
            <a:pPr algn="r" rtl="1">
              <a:buNone/>
            </a:pPr>
            <a:endParaRPr lang="en-US" sz="2800" dirty="0">
              <a:cs typeface="B Zar" pitchFamily="2" charset="-78"/>
            </a:endParaRPr>
          </a:p>
        </p:txBody>
      </p:sp>
      <p:pic>
        <p:nvPicPr>
          <p:cNvPr id="3074" name="Picture 2" descr="C:\Documents and Settings\saba-117\My Documents\My Pictures\untitled1.bmp"/>
          <p:cNvPicPr>
            <a:picLocks noChangeAspect="1" noChangeArrowheads="1"/>
          </p:cNvPicPr>
          <p:nvPr/>
        </p:nvPicPr>
        <p:blipFill>
          <a:blip r:embed="rId2"/>
          <a:srcRect/>
          <a:stretch>
            <a:fillRect/>
          </a:stretch>
        </p:blipFill>
        <p:spPr bwMode="auto">
          <a:xfrm>
            <a:off x="1038386" y="4153546"/>
            <a:ext cx="2858873" cy="2324746"/>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96663935"/>
              </p:ext>
            </p:extLst>
          </p:nvPr>
        </p:nvGraphicFramePr>
        <p:xfrm>
          <a:off x="365760" y="1691641"/>
          <a:ext cx="11132821" cy="4136977"/>
        </p:xfrm>
        <a:graphic>
          <a:graphicData uri="http://schemas.openxmlformats.org/drawingml/2006/table">
            <a:tbl>
              <a:tblPr/>
              <a:tblGrid>
                <a:gridCol w="1687775"/>
                <a:gridCol w="1298288"/>
                <a:gridCol w="1801376"/>
                <a:gridCol w="2677719"/>
                <a:gridCol w="3667663"/>
              </a:tblGrid>
              <a:tr h="655548">
                <a:tc>
                  <a:txBody>
                    <a:bodyPr/>
                    <a:lstStyle/>
                    <a:p>
                      <a:pPr algn="ctr" rtl="1">
                        <a:lnSpc>
                          <a:spcPct val="115000"/>
                        </a:lnSpc>
                        <a:spcAft>
                          <a:spcPts val="0"/>
                        </a:spcAft>
                      </a:pPr>
                      <a:r>
                        <a:rPr lang="ar-SA" sz="2000" b="1" dirty="0">
                          <a:solidFill>
                            <a:schemeClr val="bg1"/>
                          </a:solidFill>
                          <a:latin typeface="Calibri"/>
                          <a:ea typeface="Times New Roman"/>
                          <a:cs typeface="B Zar" pitchFamily="2" charset="-78"/>
                        </a:rPr>
                        <a:t>هزينه به ريال</a:t>
                      </a:r>
                      <a:endParaRPr lang="en-US" sz="2000" b="1" dirty="0">
                        <a:solidFill>
                          <a:schemeClr val="bg1"/>
                        </a:solidFill>
                        <a:latin typeface="Calibri"/>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Calibri"/>
                          <a:ea typeface="Times New Roman"/>
                          <a:cs typeface="B Zar" pitchFamily="2" charset="-78"/>
                        </a:rPr>
                        <a:t>تعداد افراد</a:t>
                      </a:r>
                      <a:endParaRPr lang="en-US" sz="2000" b="1" dirty="0">
                        <a:solidFill>
                          <a:schemeClr val="bg1"/>
                        </a:solidFill>
                        <a:latin typeface="Calibri"/>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Times New Roman"/>
                          <a:ea typeface="Times New Roman"/>
                          <a:cs typeface="B Zar" pitchFamily="2" charset="-78"/>
                        </a:rPr>
                        <a:t>نوع وسيله نقليه</a:t>
                      </a:r>
                      <a:endParaRPr lang="en-US" sz="20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Times New Roman"/>
                          <a:ea typeface="Times New Roman"/>
                          <a:cs typeface="B Zar" pitchFamily="2" charset="-78"/>
                        </a:rPr>
                        <a:t>دفعات مسافرت در مدت اجراي طرح و منظور آن</a:t>
                      </a:r>
                      <a:endParaRPr lang="en-US" sz="2000" dirty="0">
                        <a:solidFill>
                          <a:schemeClr val="bg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rtl="1">
                        <a:lnSpc>
                          <a:spcPct val="115000"/>
                        </a:lnSpc>
                        <a:spcAft>
                          <a:spcPts val="0"/>
                        </a:spcAft>
                      </a:pPr>
                      <a:r>
                        <a:rPr lang="ar-SA" sz="2000" b="1" dirty="0">
                          <a:solidFill>
                            <a:schemeClr val="bg1"/>
                          </a:solidFill>
                          <a:latin typeface="Calibri"/>
                          <a:ea typeface="Times New Roman"/>
                          <a:cs typeface="B Zar" pitchFamily="2" charset="-78"/>
                        </a:rPr>
                        <a:t>مقصد</a:t>
                      </a:r>
                      <a:endParaRPr lang="en-US" sz="2000" b="1" dirty="0">
                        <a:solidFill>
                          <a:schemeClr val="bg1"/>
                        </a:solidFill>
                        <a:latin typeface="Calibri"/>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1311095">
                <a:tc>
                  <a:txBody>
                    <a:bodyPr/>
                    <a:lstStyle/>
                    <a:p>
                      <a:pPr algn="r" rtl="0">
                        <a:lnSpc>
                          <a:spcPct val="115000"/>
                        </a:lnSpc>
                        <a:spcAft>
                          <a:spcPts val="0"/>
                        </a:spcAft>
                      </a:pPr>
                      <a:endParaRPr lang="en-US" sz="2000" b="1" dirty="0">
                        <a:latin typeface="Calibri"/>
                        <a:ea typeface="Times New Roman"/>
                        <a:cs typeface="B Zar" pitchFamily="2" charset="-78"/>
                      </a:endParaRPr>
                    </a:p>
                    <a:p>
                      <a:pPr algn="ctr" rtl="1">
                        <a:lnSpc>
                          <a:spcPct val="115000"/>
                        </a:lnSpc>
                        <a:spcAft>
                          <a:spcPts val="0"/>
                        </a:spcAft>
                      </a:pPr>
                      <a:r>
                        <a:rPr lang="fa-IR" sz="2000" b="1" dirty="0" smtClean="0">
                          <a:latin typeface="Times New Roman"/>
                          <a:ea typeface="Times New Roman"/>
                          <a:cs typeface="B Zar" pitchFamily="2" charset="-78"/>
                        </a:rPr>
                        <a:t>110</a:t>
                      </a:r>
                      <a:r>
                        <a:rPr lang="ar-SA" sz="2000" b="1" dirty="0" smtClean="0">
                          <a:latin typeface="Times New Roman"/>
                          <a:ea typeface="Times New Roman"/>
                          <a:cs typeface="B Zar" pitchFamily="2" charset="-78"/>
                        </a:rPr>
                        <a:t>00000</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rtl="0">
                        <a:lnSpc>
                          <a:spcPct val="115000"/>
                        </a:lnSpc>
                        <a:spcAft>
                          <a:spcPts val="0"/>
                        </a:spcAft>
                      </a:pPr>
                      <a:endParaRPr lang="en-US" sz="2000" b="1" dirty="0">
                        <a:latin typeface="Calibri"/>
                        <a:ea typeface="Times New Roman"/>
                        <a:cs typeface="B Zar" pitchFamily="2" charset="-78"/>
                      </a:endParaRPr>
                    </a:p>
                    <a:p>
                      <a:pPr algn="ctr" rtl="1">
                        <a:lnSpc>
                          <a:spcPct val="115000"/>
                        </a:lnSpc>
                        <a:spcAft>
                          <a:spcPts val="0"/>
                        </a:spcAft>
                      </a:pPr>
                      <a:r>
                        <a:rPr lang="ar-SA" sz="2000" b="1" dirty="0">
                          <a:latin typeface="Calibri"/>
                          <a:ea typeface="Times New Roman"/>
                          <a:cs typeface="B Zar" pitchFamily="2" charset="-78"/>
                        </a:rPr>
                        <a:t>2</a:t>
                      </a:r>
                      <a:endParaRPr lang="en-US" sz="2000" b="1" dirty="0">
                        <a:latin typeface="Calibri"/>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rtl="1">
                        <a:lnSpc>
                          <a:spcPct val="115000"/>
                        </a:lnSpc>
                        <a:spcAft>
                          <a:spcPts val="0"/>
                        </a:spcAft>
                      </a:pPr>
                      <a:r>
                        <a:rPr lang="ar-SA" sz="2000" b="1" dirty="0">
                          <a:latin typeface="Times New Roman"/>
                          <a:ea typeface="Times New Roman"/>
                          <a:cs typeface="B Zar" pitchFamily="2" charset="-78"/>
                        </a:rPr>
                        <a:t>اتوبوس</a:t>
                      </a:r>
                      <a:endParaRPr lang="en-US" sz="2000" dirty="0">
                        <a:latin typeface="Times New Roman"/>
                        <a:ea typeface="Times New Roman"/>
                        <a:cs typeface="B Zar" pitchFamily="2" charset="-78"/>
                      </a:endParaRPr>
                    </a:p>
                    <a:p>
                      <a:pPr algn="ctr" rtl="1">
                        <a:lnSpc>
                          <a:spcPct val="115000"/>
                        </a:lnSpc>
                        <a:spcAft>
                          <a:spcPts val="0"/>
                        </a:spcAft>
                      </a:pPr>
                      <a:r>
                        <a:rPr lang="ar-SA" sz="2000" b="1" dirty="0">
                          <a:latin typeface="Times New Roman"/>
                          <a:ea typeface="Times New Roman"/>
                          <a:cs typeface="B Zar" pitchFamily="2" charset="-78"/>
                        </a:rPr>
                        <a:t>تاکسی</a:t>
                      </a:r>
                      <a:endParaRPr lang="en-US" sz="2000" dirty="0">
                        <a:latin typeface="Times New Roman"/>
                        <a:ea typeface="Times New Roman"/>
                        <a:cs typeface="B Zar" pitchFamily="2" charset="-78"/>
                      </a:endParaRPr>
                    </a:p>
                    <a:p>
                      <a:pPr algn="ctr" rtl="1">
                        <a:lnSpc>
                          <a:spcPct val="115000"/>
                        </a:lnSpc>
                        <a:spcAft>
                          <a:spcPts val="0"/>
                        </a:spcAft>
                      </a:pPr>
                      <a:r>
                        <a:rPr lang="ar-SA" sz="2000" b="1" dirty="0">
                          <a:latin typeface="Times New Roman"/>
                          <a:ea typeface="Times New Roman"/>
                          <a:cs typeface="B Zar" pitchFamily="2" charset="-78"/>
                        </a:rPr>
                        <a:t> * آژانس</a:t>
                      </a:r>
                      <a:endParaRPr lang="en-US" sz="2000" dirty="0">
                        <a:latin typeface="Times New Roman"/>
                        <a:ea typeface="Times New Roman"/>
                        <a:cs typeface="B Zar" pitchFamily="2" charset="-78"/>
                      </a:endParaRPr>
                    </a:p>
                    <a:p>
                      <a:pPr algn="ctr" rtl="1">
                        <a:lnSpc>
                          <a:spcPct val="115000"/>
                        </a:lnSpc>
                        <a:spcAft>
                          <a:spcPts val="0"/>
                        </a:spcAft>
                      </a:pPr>
                      <a:r>
                        <a:rPr lang="ar-SA" sz="2000" b="1" dirty="0">
                          <a:latin typeface="Times New Roman"/>
                          <a:ea typeface="Times New Roman"/>
                          <a:cs typeface="B Zar" pitchFamily="2" charset="-78"/>
                        </a:rPr>
                        <a:t>شخصی</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rtl="1">
                        <a:lnSpc>
                          <a:spcPct val="115000"/>
                        </a:lnSpc>
                        <a:spcAft>
                          <a:spcPts val="0"/>
                        </a:spcAft>
                      </a:pPr>
                      <a:endParaRPr lang="en-US" sz="2000" dirty="0">
                        <a:latin typeface="Times New Roman"/>
                        <a:ea typeface="Times New Roman"/>
                        <a:cs typeface="B Zar" pitchFamily="2" charset="-78"/>
                      </a:endParaRPr>
                    </a:p>
                    <a:p>
                      <a:pPr algn="ctr" rtl="1">
                        <a:lnSpc>
                          <a:spcPct val="115000"/>
                        </a:lnSpc>
                        <a:spcAft>
                          <a:spcPts val="0"/>
                        </a:spcAft>
                      </a:pPr>
                      <a:r>
                        <a:rPr lang="ar-SA" sz="2000" b="1" dirty="0" smtClean="0">
                          <a:latin typeface="Times New Roman"/>
                          <a:ea typeface="Times New Roman"/>
                          <a:cs typeface="B Zar" pitchFamily="2" charset="-78"/>
                        </a:rPr>
                        <a:t>22</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ar-SA" sz="2000" b="1" dirty="0">
                          <a:latin typeface="Calibri"/>
                          <a:ea typeface="Times New Roman"/>
                          <a:cs typeface="B Zar" pitchFamily="2" charset="-78"/>
                        </a:rPr>
                        <a:t>جامعه آماری درون و برون شهری مثل بیمارستان های شهر اصفهان</a:t>
                      </a:r>
                      <a:endParaRPr lang="en-US" sz="2000" b="1" dirty="0">
                        <a:latin typeface="Calibri"/>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033857">
                <a:tc gridSpan="5">
                  <a:txBody>
                    <a:bodyPr/>
                    <a:lstStyle/>
                    <a:p>
                      <a:pPr algn="r"/>
                      <a:r>
                        <a:rPr lang="ar-SA" sz="2400" b="1" dirty="0" smtClean="0">
                          <a:solidFill>
                            <a:srgbClr val="FF0000"/>
                          </a:solidFill>
                          <a:latin typeface="Times New Roman"/>
                          <a:ea typeface="Times New Roman"/>
                          <a:cs typeface="B Zar" pitchFamily="2" charset="-78"/>
                        </a:rPr>
                        <a:t>توجه</a:t>
                      </a:r>
                      <a:r>
                        <a:rPr lang="ar-SA" sz="2400" b="1" dirty="0">
                          <a:solidFill>
                            <a:srgbClr val="FF0000"/>
                          </a:solidFill>
                          <a:latin typeface="Times New Roman"/>
                          <a:ea typeface="Times New Roman"/>
                          <a:cs typeface="B Zar" pitchFamily="2" charset="-78"/>
                        </a:rPr>
                        <a:t>:</a:t>
                      </a:r>
                      <a:r>
                        <a:rPr lang="ar-SA" sz="2400" b="1" dirty="0">
                          <a:latin typeface="Times New Roman"/>
                          <a:ea typeface="Times New Roman"/>
                          <a:cs typeface="B Zar" pitchFamily="2" charset="-78"/>
                        </a:rPr>
                        <a:t> </a:t>
                      </a:r>
                      <a:endParaRPr lang="fa-IR" sz="2000" b="1" dirty="0" smtClean="0">
                        <a:latin typeface="Times New Roman"/>
                        <a:ea typeface="Times New Roman"/>
                        <a:cs typeface="B Zar" pitchFamily="2" charset="-78"/>
                      </a:endParaRPr>
                    </a:p>
                    <a:p>
                      <a:pPr algn="r"/>
                      <a:r>
                        <a:rPr lang="fa-IR" sz="2000" b="1" kern="1200" dirty="0" smtClean="0">
                          <a:solidFill>
                            <a:schemeClr val="tx1"/>
                          </a:solidFill>
                          <a:latin typeface="Times New Roman"/>
                          <a:ea typeface="Times New Roman"/>
                          <a:cs typeface="B Zar" pitchFamily="2" charset="-78"/>
                        </a:rPr>
                        <a:t>* پرداخت هزینه ایاب و ذهاب آزمودنیهاي انسانی در طرح هاي تحقیقاتی در </a:t>
                      </a:r>
                      <a:r>
                        <a:rPr lang="fa-IR" sz="1800" b="1" kern="1200" dirty="0" smtClean="0">
                          <a:solidFill>
                            <a:schemeClr val="tx1"/>
                          </a:solidFill>
                          <a:latin typeface="Times New Roman"/>
                          <a:ea typeface="Times New Roman"/>
                          <a:cs typeface="B Zar" pitchFamily="2" charset="-78"/>
                        </a:rPr>
                        <a:t>سفرهاي</a:t>
                      </a:r>
                      <a:r>
                        <a:rPr lang="fa-IR" sz="2000" b="1" kern="1200" dirty="0" smtClean="0">
                          <a:solidFill>
                            <a:schemeClr val="tx1"/>
                          </a:solidFill>
                          <a:latin typeface="Times New Roman"/>
                          <a:ea typeface="Times New Roman"/>
                          <a:cs typeface="B Zar" pitchFamily="2" charset="-78"/>
                        </a:rPr>
                        <a:t> بین شهري با استفاده از وسیله</a:t>
                      </a:r>
                    </a:p>
                    <a:p>
                      <a:pPr algn="r"/>
                      <a:r>
                        <a:rPr lang="fa-IR" sz="2000" b="1" kern="1200" dirty="0" smtClean="0">
                          <a:solidFill>
                            <a:schemeClr val="tx1"/>
                          </a:solidFill>
                          <a:latin typeface="Times New Roman"/>
                          <a:ea typeface="Times New Roman"/>
                          <a:cs typeface="B Zar" pitchFamily="2" charset="-78"/>
                        </a:rPr>
                        <a:t>نقلیه عمومی (اتوبوس یا قطار) مورد تایید قرار خواهد گرفت. در سفرهاي داخل شهري هزینه وسیله نقلیه عمومی</a:t>
                      </a:r>
                    </a:p>
                    <a:p>
                      <a:pPr algn="r"/>
                      <a:r>
                        <a:rPr lang="fa-IR" sz="2000" b="1" kern="1200" dirty="0" smtClean="0">
                          <a:solidFill>
                            <a:schemeClr val="tx1"/>
                          </a:solidFill>
                          <a:latin typeface="Times New Roman"/>
                          <a:ea typeface="Times New Roman"/>
                          <a:cs typeface="B Zar" pitchFamily="2" charset="-78"/>
                        </a:rPr>
                        <a:t>یا آژانس قابل پرداخت است.</a:t>
                      </a:r>
                    </a:p>
                    <a:p>
                      <a:pPr algn="r" rtl="1">
                        <a:lnSpc>
                          <a:spcPct val="115000"/>
                        </a:lnSpc>
                        <a:spcAft>
                          <a:spcPts val="0"/>
                        </a:spcAft>
                        <a:buFont typeface="Arial" pitchFamily="34" charset="0"/>
                        <a:buNone/>
                      </a:pPr>
                      <a:r>
                        <a:rPr lang="fa-IR" sz="2000" b="1" dirty="0" smtClean="0">
                          <a:latin typeface="Times New Roman"/>
                          <a:ea typeface="Times New Roman"/>
                          <a:cs typeface="B Zar" pitchFamily="2" charset="-78"/>
                        </a:rPr>
                        <a:t>* </a:t>
                      </a:r>
                      <a:r>
                        <a:rPr lang="ar-SA" sz="2000" b="1" dirty="0" smtClean="0">
                          <a:latin typeface="Times New Roman"/>
                          <a:ea typeface="Times New Roman"/>
                          <a:cs typeface="B Zar" pitchFamily="2" charset="-78"/>
                        </a:rPr>
                        <a:t>نحوه </a:t>
                      </a:r>
                      <a:r>
                        <a:rPr lang="ar-SA" sz="2000" b="1" dirty="0">
                          <a:latin typeface="Times New Roman"/>
                          <a:ea typeface="Times New Roman"/>
                          <a:cs typeface="B Zar" pitchFamily="2" charset="-78"/>
                        </a:rPr>
                        <a:t>محاسبه هزینه مسافرت: میانگین دورترین و نزدیک ترین مسافت </a:t>
                      </a:r>
                      <a:r>
                        <a:rPr lang="fa-IR" sz="2000" b="1" dirty="0">
                          <a:latin typeface="Times New Roman"/>
                          <a:ea typeface="Times New Roman"/>
                          <a:cs typeface="B Zar" pitchFamily="2" charset="-78"/>
                        </a:rPr>
                        <a:t>× </a:t>
                      </a:r>
                      <a:r>
                        <a:rPr lang="ar-SA" sz="2000" b="1" dirty="0">
                          <a:latin typeface="Times New Roman"/>
                          <a:ea typeface="Times New Roman"/>
                          <a:cs typeface="B Zar" pitchFamily="2" charset="-78"/>
                        </a:rPr>
                        <a:t> تعداد دفعات </a:t>
                      </a:r>
                      <a:r>
                        <a:rPr lang="en-US" sz="2000" b="1" dirty="0" smtClean="0">
                          <a:latin typeface="Times New Roman"/>
                          <a:ea typeface="Times New Roman"/>
                          <a:cs typeface="B Zar" pitchFamily="2" charset="-78"/>
                        </a:rPr>
                        <a:t>  </a:t>
                      </a:r>
                      <a:r>
                        <a:rPr lang="ar-SA" sz="2000" b="1" dirty="0" smtClean="0">
                          <a:latin typeface="Times New Roman"/>
                          <a:ea typeface="Times New Roman"/>
                          <a:cs typeface="B Zar" pitchFamily="2" charset="-78"/>
                        </a:rPr>
                        <a:t> </a:t>
                      </a:r>
                      <a:r>
                        <a:rPr lang="ar-SA" sz="2000" b="1" dirty="0">
                          <a:latin typeface="Times New Roman"/>
                          <a:ea typeface="Times New Roman"/>
                          <a:cs typeface="B Zar" pitchFamily="2" charset="-78"/>
                        </a:rPr>
                        <a:t>مثلا : </a:t>
                      </a:r>
                      <a:r>
                        <a:rPr lang="ar-SA" sz="2000" b="1" dirty="0" smtClean="0">
                          <a:latin typeface="Times New Roman"/>
                          <a:ea typeface="Times New Roman"/>
                          <a:cs typeface="B Zar" pitchFamily="2" charset="-78"/>
                        </a:rPr>
                        <a:t>  </a:t>
                      </a:r>
                      <a:r>
                        <a:rPr lang="fa-IR" sz="2000" b="1" dirty="0" smtClean="0">
                          <a:latin typeface="Times New Roman"/>
                          <a:ea typeface="Times New Roman"/>
                          <a:cs typeface="B Zar" pitchFamily="2" charset="-78"/>
                        </a:rPr>
                        <a:t>11</a:t>
                      </a:r>
                      <a:r>
                        <a:rPr lang="ar-SA" sz="2000" b="1" dirty="0" smtClean="0">
                          <a:latin typeface="Times New Roman"/>
                          <a:ea typeface="Times New Roman"/>
                          <a:cs typeface="B Zar" pitchFamily="2" charset="-78"/>
                        </a:rPr>
                        <a:t>000</a:t>
                      </a:r>
                      <a:r>
                        <a:rPr lang="fa-IR" sz="2000" b="1" dirty="0" smtClean="0">
                          <a:latin typeface="Times New Roman"/>
                          <a:ea typeface="Times New Roman"/>
                          <a:cs typeface="B Zar" pitchFamily="2" charset="-78"/>
                        </a:rPr>
                        <a:t>0</a:t>
                      </a:r>
                      <a:r>
                        <a:rPr lang="ar-SA" sz="2000" b="1" dirty="0" smtClean="0">
                          <a:latin typeface="Times New Roman"/>
                          <a:ea typeface="Times New Roman"/>
                          <a:cs typeface="B Zar" pitchFamily="2" charset="-78"/>
                        </a:rPr>
                        <a:t>00=22 </a:t>
                      </a:r>
                      <a:r>
                        <a:rPr lang="ar-SA" sz="2000" b="1" dirty="0">
                          <a:latin typeface="Times New Roman"/>
                          <a:ea typeface="Times New Roman"/>
                          <a:cs typeface="B Zar" pitchFamily="2" charset="-78"/>
                        </a:rPr>
                        <a:t>× </a:t>
                      </a:r>
                      <a:r>
                        <a:rPr lang="fa-IR" sz="2000" b="1" dirty="0" smtClean="0">
                          <a:latin typeface="Times New Roman"/>
                          <a:ea typeface="Times New Roman"/>
                          <a:cs typeface="B Zar" pitchFamily="2" charset="-78"/>
                        </a:rPr>
                        <a:t>5</a:t>
                      </a:r>
                      <a:r>
                        <a:rPr lang="ar-SA" sz="2000" b="1" dirty="0" smtClean="0">
                          <a:latin typeface="Times New Roman"/>
                          <a:ea typeface="Times New Roman"/>
                          <a:cs typeface="B Zar" pitchFamily="2" charset="-78"/>
                        </a:rPr>
                        <a:t>00000</a:t>
                      </a:r>
                      <a:endParaRPr lang="en-US" sz="2000" b="1" dirty="0" smtClean="0">
                        <a:latin typeface="Times New Roman"/>
                        <a:ea typeface="Times New Roman"/>
                        <a:cs typeface="B Zar" pitchFamily="2" charset="-78"/>
                      </a:endParaRPr>
                    </a:p>
                    <a:p>
                      <a:pPr algn="r" rtl="1">
                        <a:lnSpc>
                          <a:spcPct val="115000"/>
                        </a:lnSpc>
                        <a:spcAft>
                          <a:spcPts val="0"/>
                        </a:spcAft>
                      </a:pP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2289" name="Rectangle 1"/>
          <p:cNvSpPr>
            <a:spLocks noChangeArrowheads="1"/>
          </p:cNvSpPr>
          <p:nvPr/>
        </p:nvSpPr>
        <p:spPr bwMode="auto">
          <a:xfrm rot="10800000" flipV="1">
            <a:off x="1366343" y="416042"/>
            <a:ext cx="9312166" cy="90794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R="0" indent="0" algn="r" rtl="1" fontAlgn="base">
              <a:lnSpc>
                <a:spcPct val="100000"/>
              </a:lnSpc>
              <a:spcBef>
                <a:spcPct val="0"/>
              </a:spcBef>
              <a:spcAft>
                <a:spcPct val="0"/>
              </a:spcAft>
              <a:buClrTx/>
              <a:buSzTx/>
              <a:buFontTx/>
              <a:buNone/>
              <a:tabLst/>
            </a:pPr>
            <a:r>
              <a:rPr lang="ar-SA" sz="2800" b="1" dirty="0">
                <a:solidFill>
                  <a:srgbClr val="FF0000"/>
                </a:solidFill>
                <a:latin typeface="Yagut"/>
                <a:ea typeface="Times New Roman" pitchFamily="18" charset="0"/>
                <a:cs typeface="2  Titr" pitchFamily="2" charset="-78"/>
              </a:rPr>
              <a:t>مثال جدول</a:t>
            </a:r>
            <a:r>
              <a:rPr lang="fa-IR" sz="2800" b="1" dirty="0">
                <a:solidFill>
                  <a:srgbClr val="FF0000"/>
                </a:solidFill>
                <a:latin typeface="Yagut"/>
                <a:ea typeface="Times New Roman" pitchFamily="18" charset="0"/>
                <a:cs typeface="2  Titr" pitchFamily="2" charset="-78"/>
              </a:rPr>
              <a:t>6</a:t>
            </a:r>
            <a:r>
              <a:rPr lang="ar-SA" sz="2800" b="1" dirty="0">
                <a:solidFill>
                  <a:srgbClr val="FF0000"/>
                </a:solidFill>
                <a:latin typeface="Yagut"/>
                <a:ea typeface="Times New Roman" pitchFamily="18" charset="0"/>
                <a:cs typeface="2  Titr" pitchFamily="2" charset="-78"/>
              </a:rPr>
              <a:t>) هزينه مسافرت (در صورت لزوم) :</a:t>
            </a:r>
            <a:endParaRPr lang="en-US" sz="2800" b="1" dirty="0">
              <a:solidFill>
                <a:srgbClr val="FF0000"/>
              </a:solidFill>
              <a:latin typeface="Yagut"/>
              <a:ea typeface="Times New Roman" pitchFamily="18" charset="0"/>
              <a:cs typeface="2  Titr"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FF0000"/>
              </a:solidFill>
              <a:effectLst/>
              <a:latin typeface="Arial" pitchFamily="34" charset="0"/>
              <a:cs typeface="2  Titr" pitchFamily="2" charset="-78"/>
            </a:endParaRPr>
          </a:p>
        </p:txBody>
      </p:sp>
    </p:spTree>
    <p:extLst>
      <p:ext uri="{BB962C8B-B14F-4D97-AF65-F5344CB8AC3E}">
        <p14:creationId xmlns:p14="http://schemas.microsoft.com/office/powerpoint/2010/main" val="418267200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133601" y="710450"/>
            <a:ext cx="8649302" cy="2677656"/>
          </a:xfrm>
          <a:prstGeom prst="rect">
            <a:avLst/>
          </a:prstGeom>
        </p:spPr>
        <p:txBody>
          <a:bodyPr wrap="square">
            <a:spAutoFit/>
          </a:bodyPr>
          <a:lstStyle/>
          <a:p>
            <a:pPr algn="r" rtl="1" fontAlgn="base">
              <a:spcBef>
                <a:spcPct val="0"/>
              </a:spcBef>
              <a:spcAft>
                <a:spcPct val="0"/>
              </a:spcAft>
            </a:pPr>
            <a:r>
              <a:rPr lang="ar-SA" sz="2800" b="1" dirty="0">
                <a:solidFill>
                  <a:srgbClr val="FF0000"/>
                </a:solidFill>
                <a:latin typeface="Yagut"/>
                <a:ea typeface="Times New Roman" pitchFamily="18" charset="0"/>
                <a:cs typeface="2  Titr" pitchFamily="2" charset="-78"/>
              </a:rPr>
              <a:t>مثال جدول </a:t>
            </a:r>
            <a:r>
              <a:rPr lang="fa-IR" sz="2800" b="1" dirty="0">
                <a:solidFill>
                  <a:srgbClr val="FF0000"/>
                </a:solidFill>
                <a:latin typeface="Yagut"/>
                <a:ea typeface="Times New Roman" pitchFamily="18" charset="0"/>
                <a:cs typeface="2  Titr" pitchFamily="2" charset="-78"/>
              </a:rPr>
              <a:t>7</a:t>
            </a:r>
            <a:r>
              <a:rPr lang="ar-SA" sz="2800" b="1" dirty="0">
                <a:solidFill>
                  <a:srgbClr val="FF0000"/>
                </a:solidFill>
                <a:latin typeface="Yagut"/>
                <a:ea typeface="Times New Roman" pitchFamily="18" charset="0"/>
                <a:cs typeface="2  Titr" pitchFamily="2" charset="-78"/>
              </a:rPr>
              <a:t>) هزينه‌هاي ديگر</a:t>
            </a:r>
            <a:r>
              <a:rPr lang="fa-IR" sz="2800" b="1" dirty="0">
                <a:solidFill>
                  <a:srgbClr val="FF0000"/>
                </a:solidFill>
                <a:latin typeface="Yagut"/>
                <a:ea typeface="Times New Roman" pitchFamily="18" charset="0"/>
                <a:cs typeface="2  Titr" pitchFamily="2" charset="-78"/>
              </a:rPr>
              <a:t>(به روز)</a:t>
            </a:r>
          </a:p>
          <a:p>
            <a:endParaRPr lang="fa-IR" sz="2800" b="1" dirty="0" smtClean="0">
              <a:solidFill>
                <a:srgbClr val="FF0000"/>
              </a:solidFill>
              <a:cs typeface="B Zar" pitchFamily="2" charset="-78"/>
            </a:endParaRPr>
          </a:p>
          <a:p>
            <a:endParaRPr lang="fa-IR" sz="2800" b="1" dirty="0" smtClean="0">
              <a:solidFill>
                <a:srgbClr val="FF0000"/>
              </a:solidFill>
              <a:cs typeface="B Zar" pitchFamily="2" charset="-78"/>
            </a:endParaRPr>
          </a:p>
          <a:p>
            <a:endParaRPr lang="fa-IR" sz="2800" b="1" dirty="0" smtClean="0">
              <a:solidFill>
                <a:srgbClr val="FF0000"/>
              </a:solidFill>
              <a:cs typeface="B Zar" pitchFamily="2" charset="-78"/>
            </a:endParaRPr>
          </a:p>
          <a:p>
            <a:endParaRPr lang="fa-IR" sz="2800" b="1" dirty="0" smtClean="0">
              <a:solidFill>
                <a:srgbClr val="FF0000"/>
              </a:solidFill>
              <a:cs typeface="B Zar" pitchFamily="2" charset="-78"/>
            </a:endParaRPr>
          </a:p>
          <a:p>
            <a:endParaRPr lang="en-US" sz="2800" dirty="0">
              <a:solidFill>
                <a:srgbClr val="FF0000"/>
              </a:solidFill>
              <a:cs typeface="B Zar" pitchFamily="2" charset="-78"/>
            </a:endParaRPr>
          </a:p>
        </p:txBody>
      </p:sp>
      <p:sp>
        <p:nvSpPr>
          <p:cNvPr id="11275" name="Rectangle 11"/>
          <p:cNvSpPr>
            <a:spLocks noChangeArrowheads="1"/>
          </p:cNvSpPr>
          <p:nvPr/>
        </p:nvSpPr>
        <p:spPr bwMode="auto">
          <a:xfrm>
            <a:off x="898902" y="1935974"/>
            <a:ext cx="10926305"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r" defTabSz="914400" rtl="1" eaLnBrk="1" fontAlgn="base" latinLnBrk="0" hangingPunct="1">
              <a:lnSpc>
                <a:spcPct val="100000"/>
              </a:lnSpc>
              <a:spcBef>
                <a:spcPct val="0"/>
              </a:spcBef>
              <a:spcAft>
                <a:spcPct val="0"/>
              </a:spcAft>
              <a:buClrTx/>
              <a:buSzTx/>
              <a:buFontTx/>
              <a:buAutoNum type="arabicParenR"/>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هزينه تكثير نشريات, كتب و پرسشنامه‌ها طبق فرمول زیر</a:t>
            </a:r>
            <a:endParaRPr kumimoji="0" lang="en-US" sz="2400" b="1"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مثال :</a:t>
            </a:r>
            <a:endParaRPr kumimoji="0" lang="en-US" sz="2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تعدا</a:t>
            </a:r>
            <a:r>
              <a:rPr lang="fa-IR" sz="2400" b="1" dirty="0">
                <a:latin typeface="Arial" pitchFamily="34" charset="0"/>
                <a:ea typeface="Times New Roman" pitchFamily="18" charset="0"/>
                <a:cs typeface="B Zar" pitchFamily="2" charset="-78"/>
              </a:rPr>
              <a:t>د</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نمونه ×  تعداد برگهای پرسشنامه × قیمت هر برگ یک رو یا دو رو </a:t>
            </a:r>
            <a:endParaRPr kumimoji="0" lang="fa-IR"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r>
              <a:rPr kumimoji="0" lang="fa-IR"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10</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00000=(قیمت برگ دو رو) </a:t>
            </a:r>
            <a:r>
              <a:rPr kumimoji="0" lang="fa-IR"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20000</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 50</a:t>
            </a:r>
            <a:endParaRPr kumimoji="0" lang="en-US" sz="2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a:t>
            </a:r>
            <a:endParaRPr kumimoji="0" lang="en-US" sz="2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2)  ساير هزينه‌ها   (گزارش نهایی) (ثابت)</a:t>
            </a:r>
            <a:r>
              <a:rPr kumimoji="0" lang="fa-IR"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                                                                    40</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0000 ريال     </a:t>
            </a:r>
            <a:endParaRPr kumimoji="0" lang="en-US" sz="24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B Zar" pitchFamily="2" charset="-78"/>
            </a:endParaRPr>
          </a:p>
        </p:txBody>
      </p:sp>
      <p:sp>
        <p:nvSpPr>
          <p:cNvPr id="11274" name="Line 10"/>
          <p:cNvSpPr>
            <a:spLocks noChangeShapeType="1"/>
          </p:cNvSpPr>
          <p:nvPr/>
        </p:nvSpPr>
        <p:spPr bwMode="auto">
          <a:xfrm>
            <a:off x="1038386" y="4893505"/>
            <a:ext cx="10465258" cy="4571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76" name="Rectangle 12"/>
          <p:cNvSpPr>
            <a:spLocks noChangeArrowheads="1"/>
          </p:cNvSpPr>
          <p:nvPr/>
        </p:nvSpPr>
        <p:spPr bwMode="auto">
          <a:xfrm>
            <a:off x="0" y="4572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7" name="Rectangle 13"/>
          <p:cNvSpPr>
            <a:spLocks noChangeArrowheads="1"/>
          </p:cNvSpPr>
          <p:nvPr/>
        </p:nvSpPr>
        <p:spPr bwMode="auto">
          <a:xfrm>
            <a:off x="867905" y="5237441"/>
            <a:ext cx="10802319"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tabLst>
                <a:tab pos="4699000" algn="l"/>
              </a:tabLst>
            </a:pP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B Zar" pitchFamily="2" charset="-78"/>
              </a:rPr>
              <a:t>جمع</a:t>
            </a:r>
            <a:r>
              <a:rPr kumimoji="0" lang="ar-SA" sz="2400" b="1" i="0" u="none" strike="noStrike" cap="none" normalizeH="0" baseline="0" dirty="0" smtClean="0">
                <a:ln>
                  <a:noFill/>
                </a:ln>
                <a:solidFill>
                  <a:schemeClr val="tx1"/>
                </a:solidFill>
                <a:effectLst/>
                <a:latin typeface="Arial" pitchFamily="34" charset="0"/>
                <a:ea typeface="Times New Roman" pitchFamily="18" charset="0"/>
                <a:cs typeface="Yagut" charset="-78"/>
              </a:rPr>
              <a:t> هزينه های </a:t>
            </a:r>
            <a:r>
              <a:rPr lang="ar-SA" sz="2400" b="1" dirty="0">
                <a:latin typeface="Arial" pitchFamily="34" charset="0"/>
                <a:ea typeface="Times New Roman" pitchFamily="18" charset="0"/>
                <a:cs typeface="B Zar" pitchFamily="2" charset="-78"/>
              </a:rPr>
              <a:t>ديگر :</a:t>
            </a:r>
            <a:r>
              <a:rPr lang="fa-IR" sz="2400" b="1" dirty="0">
                <a:latin typeface="Arial" pitchFamily="34" charset="0"/>
                <a:ea typeface="Times New Roman" pitchFamily="18" charset="0"/>
                <a:cs typeface="B Zar" pitchFamily="2" charset="-78"/>
              </a:rPr>
              <a:t> </a:t>
            </a:r>
            <a:r>
              <a:rPr lang="fa-IR" sz="2400" b="1" dirty="0" smtClean="0">
                <a:latin typeface="Arial" pitchFamily="34" charset="0"/>
                <a:ea typeface="Times New Roman" pitchFamily="18" charset="0"/>
                <a:cs typeface="B Zar" pitchFamily="2" charset="-78"/>
              </a:rPr>
              <a:t>1400000 </a:t>
            </a:r>
            <a:r>
              <a:rPr lang="fa-IR" sz="2400" b="1" dirty="0">
                <a:latin typeface="Arial" pitchFamily="34" charset="0"/>
                <a:ea typeface="Times New Roman" pitchFamily="18" charset="0"/>
                <a:cs typeface="B Zar" pitchFamily="2" charset="-78"/>
              </a:rPr>
              <a:t>ریال</a:t>
            </a:r>
            <a:endParaRPr lang="en-US" sz="2400" b="1" dirty="0">
              <a:latin typeface="Arial" pitchFamily="34" charset="0"/>
              <a:ea typeface="Times New Roman" pitchFamily="18" charset="0"/>
              <a:cs typeface="B Zar" pitchFamily="2" charset="-78"/>
            </a:endParaRPr>
          </a:p>
        </p:txBody>
      </p:sp>
    </p:spTree>
    <p:extLst>
      <p:ext uri="{BB962C8B-B14F-4D97-AF65-F5344CB8AC3E}">
        <p14:creationId xmlns:p14="http://schemas.microsoft.com/office/powerpoint/2010/main" val="426383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275">
                                            <p:txEl>
                                              <p:pRg st="0" end="0"/>
                                            </p:txEl>
                                          </p:spTgt>
                                        </p:tgtEl>
                                        <p:attrNameLst>
                                          <p:attrName>style.visibility</p:attrName>
                                        </p:attrNameLst>
                                      </p:cBhvr>
                                      <p:to>
                                        <p:strVal val="visible"/>
                                      </p:to>
                                    </p:set>
                                    <p:animEffect transition="in" filter="wipe(down)">
                                      <p:cBhvr>
                                        <p:cTn id="7" dur="500"/>
                                        <p:tgtEl>
                                          <p:spTgt spid="11275">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1275">
                                            <p:txEl>
                                              <p:pRg st="1" end="1"/>
                                            </p:txEl>
                                          </p:spTgt>
                                        </p:tgtEl>
                                        <p:attrNameLst>
                                          <p:attrName>style.visibility</p:attrName>
                                        </p:attrNameLst>
                                      </p:cBhvr>
                                      <p:to>
                                        <p:strVal val="visible"/>
                                      </p:to>
                                    </p:set>
                                    <p:animEffect transition="in" filter="wipe(down)">
                                      <p:cBhvr>
                                        <p:cTn id="10" dur="500"/>
                                        <p:tgtEl>
                                          <p:spTgt spid="11275">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1275">
                                            <p:txEl>
                                              <p:pRg st="2" end="2"/>
                                            </p:txEl>
                                          </p:spTgt>
                                        </p:tgtEl>
                                        <p:attrNameLst>
                                          <p:attrName>style.visibility</p:attrName>
                                        </p:attrNameLst>
                                      </p:cBhvr>
                                      <p:to>
                                        <p:strVal val="visible"/>
                                      </p:to>
                                    </p:set>
                                    <p:animEffect transition="in" filter="wipe(down)">
                                      <p:cBhvr>
                                        <p:cTn id="13" dur="500"/>
                                        <p:tgtEl>
                                          <p:spTgt spid="11275">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11275">
                                            <p:txEl>
                                              <p:pRg st="3" end="3"/>
                                            </p:txEl>
                                          </p:spTgt>
                                        </p:tgtEl>
                                        <p:attrNameLst>
                                          <p:attrName>style.visibility</p:attrName>
                                        </p:attrNameLst>
                                      </p:cBhvr>
                                      <p:to>
                                        <p:strVal val="visible"/>
                                      </p:to>
                                    </p:set>
                                    <p:animEffect transition="in" filter="wipe(down)">
                                      <p:cBhvr>
                                        <p:cTn id="16" dur="500"/>
                                        <p:tgtEl>
                                          <p:spTgt spid="11275">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11275">
                                            <p:txEl>
                                              <p:pRg st="4" end="4"/>
                                            </p:txEl>
                                          </p:spTgt>
                                        </p:tgtEl>
                                        <p:attrNameLst>
                                          <p:attrName>style.visibility</p:attrName>
                                        </p:attrNameLst>
                                      </p:cBhvr>
                                      <p:to>
                                        <p:strVal val="visible"/>
                                      </p:to>
                                    </p:set>
                                    <p:animEffect transition="in" filter="wipe(down)">
                                      <p:cBhvr>
                                        <p:cTn id="19" dur="500"/>
                                        <p:tgtEl>
                                          <p:spTgt spid="11275">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11275">
                                            <p:txEl>
                                              <p:pRg st="5" end="5"/>
                                            </p:txEl>
                                          </p:spTgt>
                                        </p:tgtEl>
                                        <p:attrNameLst>
                                          <p:attrName>style.visibility</p:attrName>
                                        </p:attrNameLst>
                                      </p:cBhvr>
                                      <p:to>
                                        <p:strVal val="visible"/>
                                      </p:to>
                                    </p:set>
                                    <p:animEffect transition="in" filter="wipe(down)">
                                      <p:cBhvr>
                                        <p:cTn id="22" dur="500"/>
                                        <p:tgtEl>
                                          <p:spTgt spid="1127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11277">
                                            <p:txEl>
                                              <p:pRg st="0" end="0"/>
                                            </p:txEl>
                                          </p:spTgt>
                                        </p:tgtEl>
                                        <p:attrNameLst>
                                          <p:attrName>style.visibility</p:attrName>
                                        </p:attrNameLst>
                                      </p:cBhvr>
                                      <p:to>
                                        <p:strVal val="visible"/>
                                      </p:to>
                                    </p:set>
                                    <p:animEffect transition="in" filter="wheel(1)">
                                      <p:cBhvr>
                                        <p:cTn id="27" dur="2000"/>
                                        <p:tgtEl>
                                          <p:spTgt spid="1127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423495993"/>
              </p:ext>
            </p:extLst>
          </p:nvPr>
        </p:nvGraphicFramePr>
        <p:xfrm>
          <a:off x="1234440" y="1117726"/>
          <a:ext cx="8607519" cy="4389677"/>
        </p:xfrm>
        <a:graphic>
          <a:graphicData uri="http://schemas.openxmlformats.org/drawingml/2006/table">
            <a:tbl>
              <a:tblPr/>
              <a:tblGrid>
                <a:gridCol w="1649671"/>
                <a:gridCol w="6957848"/>
              </a:tblGrid>
              <a:tr h="609600">
                <a:tc>
                  <a:txBody>
                    <a:bodyPr/>
                    <a:lstStyle/>
                    <a:p>
                      <a:pPr algn="ctr" rtl="1">
                        <a:lnSpc>
                          <a:spcPct val="115000"/>
                        </a:lnSpc>
                        <a:spcAft>
                          <a:spcPts val="0"/>
                        </a:spcAft>
                      </a:pPr>
                      <a:r>
                        <a:rPr lang="fa-IR" sz="2000" b="1" dirty="0" smtClean="0">
                          <a:latin typeface="Times New Roman"/>
                          <a:ea typeface="Times New Roman"/>
                          <a:cs typeface="B Zar" pitchFamily="2" charset="-78"/>
                        </a:rPr>
                        <a:t>9000000</a:t>
                      </a:r>
                      <a:endParaRPr lang="en-US" sz="2000" b="1"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ar-SA" sz="2000" b="1" dirty="0">
                          <a:latin typeface="Times New Roman"/>
                          <a:ea typeface="Times New Roman"/>
                          <a:cs typeface="B Zar" pitchFamily="2" charset="-78"/>
                        </a:rPr>
                        <a:t>الف) جمع هزينه‌هاي </a:t>
                      </a:r>
                      <a:r>
                        <a:rPr lang="ar-SA" sz="2000" b="1" dirty="0" smtClean="0">
                          <a:latin typeface="Times New Roman"/>
                          <a:ea typeface="Times New Roman"/>
                          <a:cs typeface="B Zar" pitchFamily="2" charset="-78"/>
                        </a:rPr>
                        <a:t>پرسن</a:t>
                      </a:r>
                      <a:r>
                        <a:rPr lang="fa-IR" sz="2000" b="1" dirty="0" smtClean="0">
                          <a:latin typeface="Times New Roman"/>
                          <a:ea typeface="Times New Roman"/>
                          <a:cs typeface="B Zar" pitchFamily="2" charset="-78"/>
                        </a:rPr>
                        <a:t>لی</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548307">
                <a:tc>
                  <a:txBody>
                    <a:bodyPr/>
                    <a:lstStyle/>
                    <a:p>
                      <a:pPr algn="ctr" rtl="1">
                        <a:lnSpc>
                          <a:spcPct val="115000"/>
                        </a:lnSpc>
                        <a:spcAft>
                          <a:spcPts val="0"/>
                        </a:spcAft>
                      </a:pPr>
                      <a:r>
                        <a:rPr lang="ar-SA" sz="2000" b="1" dirty="0" smtClean="0">
                          <a:latin typeface="Times New Roman"/>
                          <a:ea typeface="Times New Roman"/>
                          <a:cs typeface="B Zar" pitchFamily="2" charset="-78"/>
                        </a:rPr>
                        <a:t>    </a:t>
                      </a:r>
                      <a:r>
                        <a:rPr lang="fa-IR" sz="2000" b="1" dirty="0" smtClean="0">
                          <a:latin typeface="Times New Roman"/>
                          <a:ea typeface="Times New Roman"/>
                          <a:cs typeface="B Zar" pitchFamily="2" charset="-78"/>
                        </a:rPr>
                        <a:t>7200000</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ar-SA" sz="2000" b="1" dirty="0">
                          <a:latin typeface="Times New Roman"/>
                          <a:ea typeface="Times New Roman"/>
                          <a:cs typeface="B Zar" pitchFamily="2" charset="-78"/>
                        </a:rPr>
                        <a:t>ب) جمع هزينه‌هاي آزمايشات و خدمات </a:t>
                      </a:r>
                      <a:r>
                        <a:rPr lang="ar-SA" sz="2000" b="1" dirty="0" smtClean="0">
                          <a:latin typeface="Times New Roman"/>
                          <a:ea typeface="Times New Roman"/>
                          <a:cs typeface="B Zar" pitchFamily="2" charset="-78"/>
                        </a:rPr>
                        <a:t>تخصصي</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601126">
                <a:tc>
                  <a:txBody>
                    <a:bodyPr/>
                    <a:lstStyle/>
                    <a:p>
                      <a:pPr algn="ctr" rtl="1">
                        <a:lnSpc>
                          <a:spcPct val="115000"/>
                        </a:lnSpc>
                        <a:spcAft>
                          <a:spcPts val="0"/>
                        </a:spcAft>
                      </a:pPr>
                      <a:r>
                        <a:rPr lang="ar-SA" sz="2000" b="1" dirty="0">
                          <a:latin typeface="Times New Roman"/>
                          <a:ea typeface="Times New Roman"/>
                          <a:cs typeface="B Zar" pitchFamily="2" charset="-78"/>
                        </a:rPr>
                        <a:t> </a:t>
                      </a:r>
                      <a:r>
                        <a:rPr lang="ar-SA" sz="2000" b="1" dirty="0" smtClean="0">
                          <a:latin typeface="Times New Roman"/>
                          <a:ea typeface="Times New Roman"/>
                          <a:cs typeface="B Zar" pitchFamily="2" charset="-78"/>
                        </a:rPr>
                        <a:t>    </a:t>
                      </a:r>
                      <a:r>
                        <a:rPr lang="fa-IR" sz="2000" b="1" dirty="0" smtClean="0">
                          <a:latin typeface="Times New Roman"/>
                          <a:ea typeface="Times New Roman"/>
                          <a:cs typeface="B Zar" pitchFamily="2" charset="-78"/>
                        </a:rPr>
                        <a:t>11000000</a:t>
                      </a:r>
                      <a:r>
                        <a:rPr lang="ar-SA" sz="2000" b="1" dirty="0" smtClean="0">
                          <a:latin typeface="Times New Roman"/>
                          <a:ea typeface="Times New Roman"/>
                          <a:cs typeface="B Zar" pitchFamily="2" charset="-78"/>
                        </a:rPr>
                        <a:t>                         </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fa-IR" sz="2000" b="1" dirty="0" smtClean="0">
                          <a:latin typeface="Times New Roman"/>
                          <a:ea typeface="Times New Roman"/>
                          <a:cs typeface="B Zar" pitchFamily="2" charset="-78"/>
                        </a:rPr>
                        <a:t>ج</a:t>
                      </a:r>
                      <a:r>
                        <a:rPr lang="ar-SA" sz="2000" b="1" dirty="0" smtClean="0">
                          <a:latin typeface="Times New Roman"/>
                          <a:ea typeface="Times New Roman"/>
                          <a:cs typeface="B Zar" pitchFamily="2" charset="-78"/>
                        </a:rPr>
                        <a:t>) </a:t>
                      </a:r>
                      <a:r>
                        <a:rPr lang="ar-SA" sz="2000" b="1" dirty="0">
                          <a:latin typeface="Times New Roman"/>
                          <a:ea typeface="Times New Roman"/>
                          <a:cs typeface="B Zar" pitchFamily="2" charset="-78"/>
                        </a:rPr>
                        <a:t>جمع هزينه‌هاي مسافرت</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605795">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ar-SA" sz="2000" b="1" dirty="0" smtClean="0">
                          <a:latin typeface="Times New Roman"/>
                          <a:ea typeface="Times New Roman"/>
                          <a:cs typeface="B Zar" pitchFamily="2" charset="-78"/>
                        </a:rPr>
                        <a:t>   </a:t>
                      </a:r>
                      <a:r>
                        <a:rPr lang="fa-IR" sz="2000" b="1" dirty="0" smtClean="0">
                          <a:latin typeface="Times New Roman"/>
                          <a:ea typeface="Times New Roman"/>
                          <a:cs typeface="B Zar" pitchFamily="2" charset="-78"/>
                        </a:rPr>
                        <a:t>22300000</a:t>
                      </a:r>
                      <a:endParaRPr lang="en-US" sz="2000" b="1" dirty="0" smtClean="0">
                        <a:latin typeface="Times New Roman"/>
                        <a:ea typeface="Times New Roman"/>
                        <a:cs typeface="B Zar" pitchFamily="2" charset="-78"/>
                      </a:endParaRPr>
                    </a:p>
                    <a:p>
                      <a:pPr marL="0" marR="0" indent="0" algn="ctr" defTabSz="914400" rtl="1" eaLnBrk="1" fontAlgn="auto" latinLnBrk="0" hangingPunct="1">
                        <a:lnSpc>
                          <a:spcPct val="115000"/>
                        </a:lnSpc>
                        <a:spcBef>
                          <a:spcPts val="0"/>
                        </a:spcBef>
                        <a:spcAft>
                          <a:spcPts val="0"/>
                        </a:spcAft>
                        <a:buClrTx/>
                        <a:buSzTx/>
                        <a:buFontTx/>
                        <a:buNone/>
                        <a:tabLst/>
                        <a:defRPr/>
                      </a:pPr>
                      <a:r>
                        <a:rPr lang="ar-SA" sz="2000" b="1" dirty="0" smtClean="0">
                          <a:latin typeface="Times New Roman"/>
                          <a:ea typeface="Times New Roman"/>
                          <a:cs typeface="B Zar" pitchFamily="2" charset="-78"/>
                        </a:rPr>
                        <a:t>                           </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fa-IR" sz="2000" b="1" dirty="0" smtClean="0">
                          <a:latin typeface="Times New Roman"/>
                          <a:ea typeface="Times New Roman"/>
                          <a:cs typeface="B Zar" pitchFamily="2" charset="-78"/>
                        </a:rPr>
                        <a:t>د</a:t>
                      </a:r>
                      <a:r>
                        <a:rPr lang="ar-SA" sz="2000" b="1" dirty="0" smtClean="0">
                          <a:latin typeface="Times New Roman"/>
                          <a:ea typeface="Times New Roman"/>
                          <a:cs typeface="B Zar" pitchFamily="2" charset="-78"/>
                        </a:rPr>
                        <a:t>) </a:t>
                      </a:r>
                      <a:r>
                        <a:rPr lang="ar-SA" sz="2000" b="1" dirty="0">
                          <a:latin typeface="Times New Roman"/>
                          <a:ea typeface="Times New Roman"/>
                          <a:cs typeface="B Zar" pitchFamily="2" charset="-78"/>
                        </a:rPr>
                        <a:t>جمع هزينه‌هاي </a:t>
                      </a:r>
                      <a:r>
                        <a:rPr lang="ar-SA" sz="2000" b="1" dirty="0" smtClean="0">
                          <a:latin typeface="Times New Roman"/>
                          <a:ea typeface="Times New Roman"/>
                          <a:cs typeface="B Zar" pitchFamily="2" charset="-78"/>
                        </a:rPr>
                        <a:t>وسايل</a:t>
                      </a:r>
                      <a:r>
                        <a:rPr lang="fa-IR" sz="2000" b="1" dirty="0" smtClean="0">
                          <a:latin typeface="Times New Roman"/>
                          <a:ea typeface="Times New Roman"/>
                          <a:cs typeface="B Zar" pitchFamily="2" charset="-78"/>
                        </a:rPr>
                        <a:t> مصرفی</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510782">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fa-IR" sz="2000" b="1" dirty="0" smtClean="0">
                          <a:latin typeface="Times New Roman"/>
                          <a:ea typeface="Times New Roman"/>
                          <a:cs typeface="B Zar" pitchFamily="2" charset="-78"/>
                        </a:rPr>
                        <a:t>1000000</a:t>
                      </a:r>
                      <a:endParaRPr lang="en-US" sz="2000" b="1" dirty="0" smtClean="0">
                        <a:latin typeface="Times New Roman"/>
                        <a:ea typeface="Times New Roman"/>
                        <a:cs typeface="B Zar" pitchFamily="2" charset="-78"/>
                      </a:endParaRPr>
                    </a:p>
                    <a:p>
                      <a:pPr marL="0" marR="0" indent="0" algn="ctr" defTabSz="914400" rtl="1" eaLnBrk="1" fontAlgn="auto" latinLnBrk="0" hangingPunct="1">
                        <a:lnSpc>
                          <a:spcPct val="115000"/>
                        </a:lnSpc>
                        <a:spcBef>
                          <a:spcPts val="0"/>
                        </a:spcBef>
                        <a:spcAft>
                          <a:spcPts val="0"/>
                        </a:spcAft>
                        <a:buClrTx/>
                        <a:buSzTx/>
                        <a:buFontTx/>
                        <a:buNone/>
                        <a:tabLst/>
                        <a:defRPr/>
                      </a:pP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fa-IR" sz="2000" b="1" dirty="0" smtClean="0">
                          <a:latin typeface="Times New Roman"/>
                          <a:ea typeface="Times New Roman"/>
                          <a:cs typeface="B Zar" pitchFamily="2" charset="-78"/>
                        </a:rPr>
                        <a:t>ه) </a:t>
                      </a:r>
                      <a:r>
                        <a:rPr lang="ar-SA" sz="2000" b="1" dirty="0" smtClean="0">
                          <a:latin typeface="Times New Roman"/>
                          <a:ea typeface="Times New Roman"/>
                          <a:cs typeface="B Zar" pitchFamily="2" charset="-78"/>
                        </a:rPr>
                        <a:t>جمع هزينه‌هاي وسايل</a:t>
                      </a:r>
                      <a:r>
                        <a:rPr lang="fa-IR" sz="2000" b="1" dirty="0" smtClean="0">
                          <a:latin typeface="Times New Roman"/>
                          <a:ea typeface="Times New Roman"/>
                          <a:cs typeface="B Zar" pitchFamily="2" charset="-78"/>
                        </a:rPr>
                        <a:t> غیرمصرفی</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504584">
                <a:tc>
                  <a:txBody>
                    <a:bodyPr/>
                    <a:lstStyle/>
                    <a:p>
                      <a:pPr algn="ctr" rtl="1">
                        <a:lnSpc>
                          <a:spcPct val="115000"/>
                        </a:lnSpc>
                        <a:spcAft>
                          <a:spcPts val="0"/>
                        </a:spcAft>
                      </a:pPr>
                      <a:r>
                        <a:rPr lang="ar-SA" sz="2000" b="1" dirty="0" smtClean="0">
                          <a:latin typeface="Times New Roman"/>
                          <a:ea typeface="Times New Roman"/>
                          <a:cs typeface="B Zar" pitchFamily="2" charset="-78"/>
                        </a:rPr>
                        <a:t>  </a:t>
                      </a:r>
                      <a:r>
                        <a:rPr lang="fa-IR" sz="2000" b="1" dirty="0" smtClean="0">
                          <a:latin typeface="Times New Roman"/>
                          <a:ea typeface="Times New Roman"/>
                          <a:cs typeface="B Zar" pitchFamily="2" charset="-78"/>
                        </a:rPr>
                        <a:t>1400000</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fa-IR" sz="2000" b="1" dirty="0" smtClean="0">
                          <a:latin typeface="Times New Roman"/>
                          <a:ea typeface="Times New Roman"/>
                          <a:cs typeface="B Zar" pitchFamily="2" charset="-78"/>
                        </a:rPr>
                        <a:t>و</a:t>
                      </a:r>
                      <a:r>
                        <a:rPr lang="ar-SA" sz="2000" b="1" dirty="0" smtClean="0">
                          <a:latin typeface="Times New Roman"/>
                          <a:ea typeface="Times New Roman"/>
                          <a:cs typeface="B Zar" pitchFamily="2" charset="-78"/>
                        </a:rPr>
                        <a:t>) </a:t>
                      </a:r>
                      <a:r>
                        <a:rPr lang="ar-SA" sz="2000" b="1" dirty="0">
                          <a:latin typeface="Times New Roman"/>
                          <a:ea typeface="Times New Roman"/>
                          <a:cs typeface="B Zar" pitchFamily="2" charset="-78"/>
                        </a:rPr>
                        <a:t>جمع هزينه‌هاي ديگر</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723980">
                <a:tc>
                  <a:txBody>
                    <a:bodyPr/>
                    <a:lstStyle/>
                    <a:p>
                      <a:pPr algn="ctr" rtl="1">
                        <a:lnSpc>
                          <a:spcPct val="115000"/>
                        </a:lnSpc>
                        <a:spcAft>
                          <a:spcPts val="0"/>
                        </a:spcAft>
                      </a:pPr>
                      <a:r>
                        <a:rPr lang="fa-IR" sz="2000" b="1" kern="1200" dirty="0" smtClean="0">
                          <a:solidFill>
                            <a:schemeClr val="tx1"/>
                          </a:solidFill>
                          <a:latin typeface="Times New Roman"/>
                          <a:ea typeface="Times New Roman"/>
                          <a:cs typeface="B Zar" pitchFamily="2" charset="-78"/>
                        </a:rPr>
                        <a:t>37200000</a:t>
                      </a:r>
                      <a:endParaRPr lang="en-US" sz="2000" b="1" kern="1200" dirty="0">
                        <a:solidFill>
                          <a:schemeClr val="tx1"/>
                        </a:solidFill>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rtl="1">
                        <a:lnSpc>
                          <a:spcPct val="115000"/>
                        </a:lnSpc>
                        <a:spcAft>
                          <a:spcPts val="0"/>
                        </a:spcAft>
                      </a:pPr>
                      <a:r>
                        <a:rPr lang="fa-IR" sz="2000" b="1" dirty="0" smtClean="0">
                          <a:latin typeface="Times New Roman"/>
                          <a:ea typeface="Times New Roman"/>
                          <a:cs typeface="B Zar" pitchFamily="2" charset="-78"/>
                        </a:rPr>
                        <a:t>ز</a:t>
                      </a:r>
                      <a:r>
                        <a:rPr lang="ar-SA" sz="2000" b="1" dirty="0" smtClean="0">
                          <a:latin typeface="Times New Roman"/>
                          <a:ea typeface="Times New Roman"/>
                          <a:cs typeface="B Zar" pitchFamily="2" charset="-78"/>
                        </a:rPr>
                        <a:t>) </a:t>
                      </a:r>
                      <a:r>
                        <a:rPr lang="ar-SA" sz="2000" b="1" dirty="0">
                          <a:latin typeface="Times New Roman"/>
                          <a:ea typeface="Times New Roman"/>
                          <a:cs typeface="B Zar" pitchFamily="2" charset="-78"/>
                        </a:rPr>
                        <a:t>جمع كل</a:t>
                      </a:r>
                      <a:endParaRPr lang="en-US" sz="2000" dirty="0">
                        <a:latin typeface="Times New Roman"/>
                        <a:ea typeface="Times New Roman"/>
                        <a:cs typeface="B Zar"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bl>
          </a:graphicData>
        </a:graphic>
      </p:graphicFrame>
      <p:sp>
        <p:nvSpPr>
          <p:cNvPr id="10241" name="Rectangle 1"/>
          <p:cNvSpPr>
            <a:spLocks noChangeArrowheads="1"/>
          </p:cNvSpPr>
          <p:nvPr/>
        </p:nvSpPr>
        <p:spPr bwMode="auto">
          <a:xfrm>
            <a:off x="1240222" y="499913"/>
            <a:ext cx="866052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r" fontAlgn="base">
              <a:lnSpc>
                <a:spcPct val="100000"/>
              </a:lnSpc>
              <a:spcBef>
                <a:spcPct val="0"/>
              </a:spcBef>
              <a:spcAft>
                <a:spcPct val="0"/>
              </a:spcAft>
              <a:buClrTx/>
              <a:buSzTx/>
              <a:buFontTx/>
              <a:buNone/>
              <a:tabLst/>
            </a:pPr>
            <a:r>
              <a:rPr lang="ar-SA" sz="2800" b="1" dirty="0">
                <a:solidFill>
                  <a:srgbClr val="FF0000"/>
                </a:solidFill>
                <a:latin typeface="Yagut"/>
                <a:ea typeface="Times New Roman" pitchFamily="18" charset="0"/>
                <a:cs typeface="2  Titr" pitchFamily="2" charset="-78"/>
              </a:rPr>
              <a:t>مثال جدول </a:t>
            </a:r>
            <a:r>
              <a:rPr lang="fa-IR" sz="2800" b="1" dirty="0">
                <a:solidFill>
                  <a:srgbClr val="FF0000"/>
                </a:solidFill>
                <a:latin typeface="Yagut"/>
                <a:ea typeface="Times New Roman" pitchFamily="18" charset="0"/>
                <a:cs typeface="2  Titr" pitchFamily="2" charset="-78"/>
              </a:rPr>
              <a:t>8</a:t>
            </a:r>
            <a:r>
              <a:rPr lang="ar-SA" sz="2800" b="1" dirty="0">
                <a:solidFill>
                  <a:srgbClr val="FF0000"/>
                </a:solidFill>
                <a:latin typeface="Yagut"/>
                <a:ea typeface="Times New Roman" pitchFamily="18" charset="0"/>
                <a:cs typeface="2  Titr" pitchFamily="2" charset="-78"/>
              </a:rPr>
              <a:t>) جمع هزينه‌هاي طرح:</a:t>
            </a:r>
            <a:r>
              <a:rPr lang="fa-IR" sz="2800" b="1" dirty="0">
                <a:solidFill>
                  <a:srgbClr val="FF0000"/>
                </a:solidFill>
                <a:latin typeface="Yagut"/>
                <a:ea typeface="Times New Roman" pitchFamily="18" charset="0"/>
                <a:cs typeface="2  Titr" pitchFamily="2" charset="-78"/>
              </a:rPr>
              <a:t>(ریال)</a:t>
            </a:r>
            <a:endParaRPr lang="ar-SA" sz="2800" b="1" dirty="0">
              <a:solidFill>
                <a:srgbClr val="FF0000"/>
              </a:solidFill>
              <a:latin typeface="Yagut"/>
              <a:ea typeface="Times New Roman" pitchFamily="18" charset="0"/>
              <a:cs typeface="2  Titr" pitchFamily="2" charset="-78"/>
            </a:endParaRPr>
          </a:p>
        </p:txBody>
      </p:sp>
    </p:spTree>
    <p:extLst>
      <p:ext uri="{BB962C8B-B14F-4D97-AF65-F5344CB8AC3E}">
        <p14:creationId xmlns:p14="http://schemas.microsoft.com/office/powerpoint/2010/main" val="36754762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saba-117\My Documents\My Pictures\images2.jpg"/>
          <p:cNvPicPr>
            <a:picLocks noGrp="1" noChangeAspect="1" noChangeArrowheads="1"/>
          </p:cNvPicPr>
          <p:nvPr>
            <p:ph sz="quarter" idx="13"/>
          </p:nvPr>
        </p:nvPicPr>
        <p:blipFill>
          <a:blip r:embed="rId2"/>
          <a:srcRect/>
          <a:stretch>
            <a:fillRect/>
          </a:stretch>
        </p:blipFill>
        <p:spPr bwMode="auto">
          <a:xfrm>
            <a:off x="2314638" y="1119247"/>
            <a:ext cx="3719074" cy="3796745"/>
          </a:xfrm>
          <a:prstGeom prst="rect">
            <a:avLst/>
          </a:prstGeom>
          <a:noFill/>
        </p:spPr>
      </p:pic>
      <p:pic>
        <p:nvPicPr>
          <p:cNvPr id="4099" name="Picture 3" descr="C:\Documents and Settings\saba-117\My Documents\My Pictures\OPQCACPF3Z6CAXI83W0CASTNQGACAT3ZXLPCAP38QYGCA351VSJCAR5NVC7CAA64N3QCASW6ODICAO0UU3ICAUPMRR5CAHOJJ1HCAJQI4KFCA6EEYGRCA2BPTHDCAH6IB1JCA6VGAHDCAZV0B3JCA87E470.jpg"/>
          <p:cNvPicPr>
            <a:picLocks noChangeAspect="1" noChangeArrowheads="1"/>
          </p:cNvPicPr>
          <p:nvPr/>
        </p:nvPicPr>
        <p:blipFill>
          <a:blip r:embed="rId3"/>
          <a:srcRect/>
          <a:stretch>
            <a:fillRect/>
          </a:stretch>
        </p:blipFill>
        <p:spPr bwMode="auto">
          <a:xfrm>
            <a:off x="7094181" y="1030637"/>
            <a:ext cx="3498574" cy="3796748"/>
          </a:xfrm>
          <a:prstGeom prst="rect">
            <a:avLst/>
          </a:prstGeom>
          <a:noFill/>
        </p:spPr>
      </p:pic>
      <p:sp>
        <p:nvSpPr>
          <p:cNvPr id="4" name="Rectangle 3"/>
          <p:cNvSpPr/>
          <p:nvPr/>
        </p:nvSpPr>
        <p:spPr>
          <a:xfrm>
            <a:off x="2738033" y="5179964"/>
            <a:ext cx="7382359" cy="830997"/>
          </a:xfrm>
          <a:prstGeom prst="rect">
            <a:avLst/>
          </a:prstGeom>
        </p:spPr>
        <p:txBody>
          <a:bodyPr wrap="square">
            <a:spAutoFit/>
          </a:bodyPr>
          <a:lstStyle/>
          <a:p>
            <a:pPr lvl="0" algn="ctr" rtl="1" eaLnBrk="0" fontAlgn="base" hangingPunct="0">
              <a:spcBef>
                <a:spcPct val="0"/>
              </a:spcBef>
              <a:spcAft>
                <a:spcPct val="0"/>
              </a:spcAft>
            </a:pPr>
            <a:r>
              <a:rPr lang="fa-IR" sz="2400" b="1" dirty="0" smtClean="0">
                <a:solidFill>
                  <a:srgbClr val="FF0000"/>
                </a:solidFill>
                <a:latin typeface="Arial" pitchFamily="34" charset="0"/>
                <a:ea typeface="Times New Roman" pitchFamily="18" charset="0"/>
                <a:cs typeface="Yagut" charset="-78"/>
              </a:rPr>
              <a:t>معاونت تحقیقات و فناوری دانشکده مدیریت و اطلاع رسانی پزشکی</a:t>
            </a:r>
            <a:r>
              <a:rPr lang="ar-SA" sz="2400" b="1" dirty="0" smtClean="0">
                <a:solidFill>
                  <a:srgbClr val="FF0000"/>
                </a:solidFill>
                <a:latin typeface="Arial" pitchFamily="34" charset="0"/>
                <a:ea typeface="Times New Roman" pitchFamily="18" charset="0"/>
                <a:cs typeface="Yagut" charset="-78"/>
              </a:rPr>
              <a:t> </a:t>
            </a:r>
            <a:r>
              <a:rPr lang="fa-IR" sz="2400" b="1" dirty="0" smtClean="0">
                <a:solidFill>
                  <a:srgbClr val="FF0000"/>
                </a:solidFill>
                <a:latin typeface="Arial" pitchFamily="34" charset="0"/>
                <a:ea typeface="Times New Roman" pitchFamily="18" charset="0"/>
                <a:cs typeface="Yagut" charset="-78"/>
              </a:rPr>
              <a:t> سال 1402</a:t>
            </a:r>
            <a:r>
              <a:rPr lang="ar-SA" sz="2400" b="1" dirty="0" smtClean="0">
                <a:solidFill>
                  <a:srgbClr val="FF0000"/>
                </a:solidFill>
                <a:latin typeface="Arial" pitchFamily="34" charset="0"/>
                <a:ea typeface="Times New Roman" pitchFamily="18" charset="0"/>
                <a:cs typeface="Yagut" charset="-78"/>
              </a:rPr>
              <a:t>        </a:t>
            </a:r>
            <a:endParaRPr lang="ar-SA" sz="2400" dirty="0" smtClean="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651501" y="562459"/>
            <a:ext cx="8478953" cy="4988517"/>
          </a:xfrm>
        </p:spPr>
        <p:txBody>
          <a:bodyPr>
            <a:noAutofit/>
          </a:bodyPr>
          <a:lstStyle/>
          <a:p>
            <a:pPr algn="r" rtl="1">
              <a:buNone/>
            </a:pPr>
            <a:r>
              <a:rPr lang="fa-IR" sz="2800" b="1" dirty="0" smtClean="0">
                <a:solidFill>
                  <a:srgbClr val="FF0000"/>
                </a:solidFill>
                <a:cs typeface="B Zar" pitchFamily="2" charset="-78"/>
              </a:rPr>
              <a:t>توجه: </a:t>
            </a:r>
          </a:p>
          <a:p>
            <a:pPr algn="just" rtl="1">
              <a:buFont typeface="Wingdings" panose="05000000000000000000" pitchFamily="2" charset="2"/>
              <a:buChar char="v"/>
            </a:pPr>
            <a:r>
              <a:rPr lang="fa-IR" sz="2800" b="1" dirty="0" smtClean="0">
                <a:cs typeface="B Zar" pitchFamily="2" charset="-78"/>
              </a:rPr>
              <a:t> </a:t>
            </a:r>
            <a:r>
              <a:rPr lang="fa-IR" sz="2400" b="1" dirty="0" smtClean="0">
                <a:cs typeface="B Zar" pitchFamily="2" charset="-78"/>
              </a:rPr>
              <a:t>به موضوعات پایان نامه های خارج از استان هیچ هزینه ای تعلق نمی گیرد.</a:t>
            </a:r>
          </a:p>
          <a:p>
            <a:pPr algn="just" rtl="1">
              <a:buFont typeface="Wingdings" panose="05000000000000000000" pitchFamily="2" charset="2"/>
              <a:buChar char="v"/>
            </a:pPr>
            <a:r>
              <a:rPr lang="fa-IR" sz="2800" b="1" dirty="0" smtClean="0">
                <a:cs typeface="B Zar" pitchFamily="2" charset="-78"/>
              </a:rPr>
              <a:t> </a:t>
            </a:r>
            <a:r>
              <a:rPr lang="fa-IR" sz="2400" b="1" dirty="0">
                <a:cs typeface="B Zar" pitchFamily="2" charset="-78"/>
              </a:rPr>
              <a:t>بودجه پایان نامه های کارشناسی ارشد و </a:t>
            </a:r>
            <a:r>
              <a:rPr lang="en-US" sz="2400" b="1" dirty="0">
                <a:cs typeface="B Zar" pitchFamily="2" charset="-78"/>
              </a:rPr>
              <a:t>PhD</a:t>
            </a:r>
            <a:r>
              <a:rPr lang="fa-IR" sz="2400" b="1" dirty="0">
                <a:cs typeface="B Zar" pitchFamily="2" charset="-78"/>
              </a:rPr>
              <a:t> سقف ثابتی ندارد و اعضای محترم هیات علمی میتوانند تا 100درصد پژوهانه خود را برای تامین هزینه این پایان نامه ها اختصاص دهند.</a:t>
            </a:r>
          </a:p>
          <a:p>
            <a:pPr algn="just" rtl="1">
              <a:buFont typeface="Wingdings" panose="05000000000000000000" pitchFamily="2" charset="2"/>
              <a:buChar char="v"/>
            </a:pPr>
            <a:r>
              <a:rPr lang="fa-IR" sz="2400" b="1" dirty="0" smtClean="0">
                <a:cs typeface="B Zar" pitchFamily="2" charset="-78"/>
              </a:rPr>
              <a:t> بودجه پایان نامه های کارشناسی ارشد، </a:t>
            </a:r>
            <a:r>
              <a:rPr lang="en-US" sz="2400" b="1" dirty="0" smtClean="0">
                <a:cs typeface="B Zar" pitchFamily="2" charset="-78"/>
              </a:rPr>
              <a:t> PhD</a:t>
            </a:r>
            <a:r>
              <a:rPr lang="fa-IR" sz="2400" b="1" dirty="0" smtClean="0">
                <a:cs typeface="B Zar" pitchFamily="2" charset="-78"/>
              </a:rPr>
              <a:t>از پژوهانه استاد راهنما کسر میشود.</a:t>
            </a:r>
            <a:r>
              <a:rPr lang="fa-IR" sz="2400" dirty="0"/>
              <a:t> </a:t>
            </a:r>
            <a:endParaRPr lang="fa-IR" sz="2400" dirty="0" smtClean="0"/>
          </a:p>
          <a:p>
            <a:pPr algn="just" rtl="1">
              <a:buFont typeface="Wingdings" panose="05000000000000000000" pitchFamily="2" charset="2"/>
              <a:buChar char="v"/>
            </a:pPr>
            <a:r>
              <a:rPr lang="fa-IR" sz="2400" b="1" dirty="0">
                <a:cs typeface="B Zar" pitchFamily="2" charset="-78"/>
              </a:rPr>
              <a:t> برای پایان نامه های با موضوع تدوین مقالات مروری ساده، نظام مند و متاآنالیز سقف بودجه تخصیص یافته به ترتیب </a:t>
            </a:r>
            <a:r>
              <a:rPr lang="fa-IR" sz="2400" b="1" dirty="0" smtClean="0">
                <a:solidFill>
                  <a:srgbClr val="FF0000"/>
                </a:solidFill>
                <a:cs typeface="B Zar" pitchFamily="2" charset="-78"/>
              </a:rPr>
              <a:t>10 </a:t>
            </a:r>
            <a:r>
              <a:rPr lang="fa-IR" sz="2400" b="1" dirty="0">
                <a:solidFill>
                  <a:srgbClr val="FF0000"/>
                </a:solidFill>
                <a:cs typeface="B Zar" pitchFamily="2" charset="-78"/>
              </a:rPr>
              <a:t>،15 </a:t>
            </a:r>
            <a:r>
              <a:rPr lang="fa-IR" sz="2400" b="1" dirty="0" smtClean="0">
                <a:solidFill>
                  <a:srgbClr val="FF0000"/>
                </a:solidFill>
                <a:cs typeface="B Zar" pitchFamily="2" charset="-78"/>
              </a:rPr>
              <a:t>،20 </a:t>
            </a:r>
            <a:r>
              <a:rPr lang="fa-IR" sz="2400" b="1" dirty="0" smtClean="0">
                <a:cs typeface="B Zar" pitchFamily="2" charset="-78"/>
              </a:rPr>
              <a:t>میلیون </a:t>
            </a:r>
            <a:r>
              <a:rPr lang="fa-IR" sz="2400" b="1" dirty="0">
                <a:cs typeface="B Zar" pitchFamily="2" charset="-78"/>
              </a:rPr>
              <a:t>ریال است.</a:t>
            </a:r>
            <a:r>
              <a:rPr lang="fa-IR" sz="2400" dirty="0"/>
              <a:t/>
            </a:r>
            <a:br>
              <a:rPr lang="fa-IR" sz="2400" dirty="0"/>
            </a:br>
            <a:endParaRPr lang="fa-IR" sz="2400" b="1" dirty="0" smtClean="0">
              <a:cs typeface="B Zar" pitchFamily="2" charset="-78"/>
            </a:endParaRPr>
          </a:p>
          <a:p>
            <a:pPr marL="0" indent="0" algn="r" rtl="1">
              <a:buNone/>
            </a:pPr>
            <a:endParaRPr lang="fa-IR" sz="2800" dirty="0">
              <a:cs typeface="B Zar" panose="00000400000000000000" pitchFamily="2" charset="-78"/>
            </a:endParaRPr>
          </a:p>
        </p:txBody>
      </p:sp>
      <p:pic>
        <p:nvPicPr>
          <p:cNvPr id="3075" name="Picture 3" descr="C:\Documents and Settings\saba-117\My Documents\My Pictures\untitled.bmp"/>
          <p:cNvPicPr>
            <a:picLocks noChangeAspect="1" noChangeArrowheads="1"/>
          </p:cNvPicPr>
          <p:nvPr/>
        </p:nvPicPr>
        <p:blipFill>
          <a:blip r:embed="rId2"/>
          <a:srcRect/>
          <a:stretch>
            <a:fillRect/>
          </a:stretch>
        </p:blipFill>
        <p:spPr bwMode="auto">
          <a:xfrm>
            <a:off x="232766" y="3569776"/>
            <a:ext cx="2286000" cy="1981200"/>
          </a:xfrm>
          <a:prstGeom prst="rect">
            <a:avLst/>
          </a:prstGeom>
          <a:noFill/>
        </p:spPr>
      </p:pic>
      <p:sp>
        <p:nvSpPr>
          <p:cNvPr id="2" name="5-Point Star 1"/>
          <p:cNvSpPr/>
          <p:nvPr/>
        </p:nvSpPr>
        <p:spPr>
          <a:xfrm>
            <a:off x="11130454" y="1954924"/>
            <a:ext cx="578069" cy="53602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5-Point Star 4"/>
          <p:cNvSpPr/>
          <p:nvPr/>
        </p:nvSpPr>
        <p:spPr>
          <a:xfrm>
            <a:off x="11025349" y="3511970"/>
            <a:ext cx="578069" cy="53602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6514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1"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1"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1"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1"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275" y="737709"/>
            <a:ext cx="10364451" cy="1596177"/>
          </a:xfrm>
        </p:spPr>
        <p:txBody>
          <a:bodyPr/>
          <a:lstStyle/>
          <a:p>
            <a:r>
              <a:rPr lang="fa-IR" dirty="0" smtClean="0">
                <a:solidFill>
                  <a:srgbClr val="FF0000"/>
                </a:solidFill>
              </a:rPr>
              <a:t>ادامه اسلاید قبل</a:t>
            </a:r>
            <a:endParaRPr lang="fa-IR" dirty="0">
              <a:solidFill>
                <a:srgbClr val="FF0000"/>
              </a:solidFill>
            </a:endParaRPr>
          </a:p>
        </p:txBody>
      </p:sp>
      <p:sp>
        <p:nvSpPr>
          <p:cNvPr id="3" name="Content Placeholder 2"/>
          <p:cNvSpPr>
            <a:spLocks noGrp="1"/>
          </p:cNvSpPr>
          <p:nvPr>
            <p:ph sz="quarter" idx="13"/>
          </p:nvPr>
        </p:nvSpPr>
        <p:spPr>
          <a:xfrm>
            <a:off x="723275" y="1986092"/>
            <a:ext cx="10579726" cy="4133354"/>
          </a:xfrm>
        </p:spPr>
        <p:txBody>
          <a:bodyPr>
            <a:normAutofit fontScale="55000" lnSpcReduction="20000"/>
          </a:bodyPr>
          <a:lstStyle/>
          <a:p>
            <a:pPr algn="r" rtl="1">
              <a:buFont typeface="Wingdings" panose="05000000000000000000" pitchFamily="2" charset="2"/>
              <a:buChar char="v"/>
            </a:pPr>
            <a:r>
              <a:rPr lang="fa-IR" sz="3200" b="1" dirty="0" smtClean="0">
                <a:cs typeface="B Zar" pitchFamily="2" charset="-78"/>
              </a:rPr>
              <a:t> در </a:t>
            </a:r>
            <a:r>
              <a:rPr lang="fa-IR" sz="3200" b="1" dirty="0">
                <a:cs typeface="B Zar" pitchFamily="2" charset="-78"/>
              </a:rPr>
              <a:t>مورد پایان نامه های تحصیلات تکمیلی با بودجه مساوی یا بالاتر از </a:t>
            </a:r>
            <a:r>
              <a:rPr lang="fa-IR" sz="3200" b="1" dirty="0" smtClean="0">
                <a:cs typeface="B Zar" pitchFamily="2" charset="-78"/>
              </a:rPr>
              <a:t>هفتصد </a:t>
            </a:r>
            <a:r>
              <a:rPr lang="fa-IR" sz="3200" b="1" dirty="0">
                <a:cs typeface="B Zar" pitchFamily="2" charset="-78"/>
              </a:rPr>
              <a:t>میلیون ریال، همانند سایر </a:t>
            </a:r>
            <a:r>
              <a:rPr lang="fa-IR" sz="3200" b="1" dirty="0" smtClean="0">
                <a:cs typeface="B Zar" pitchFamily="2" charset="-78"/>
              </a:rPr>
              <a:t>طرح-های </a:t>
            </a:r>
            <a:r>
              <a:rPr lang="fa-IR" sz="3200" b="1" dirty="0">
                <a:cs typeface="B Zar" pitchFamily="2" charset="-78"/>
              </a:rPr>
              <a:t>پژوهشی، نحوه پرداخت بودجه طرح منوط بر تائید ناظر و بر اساس جدول مرحله بندی طرح خواهد بود.</a:t>
            </a:r>
            <a:br>
              <a:rPr lang="fa-IR" sz="3200" b="1" dirty="0">
                <a:cs typeface="B Zar" pitchFamily="2" charset="-78"/>
              </a:rPr>
            </a:br>
            <a:r>
              <a:rPr lang="fa-IR" sz="3200" b="1" dirty="0">
                <a:cs typeface="B Zar" pitchFamily="2" charset="-78"/>
              </a:rPr>
              <a:t>پایان نامه های کارشناسی ارشد با بودجه کمتر از </a:t>
            </a:r>
            <a:r>
              <a:rPr lang="fa-IR" sz="3200" b="1" dirty="0" smtClean="0">
                <a:cs typeface="B Zar" pitchFamily="2" charset="-78"/>
              </a:rPr>
              <a:t>هشتاد </a:t>
            </a:r>
            <a:r>
              <a:rPr lang="fa-IR" sz="3200" b="1" dirty="0">
                <a:cs typeface="B Zar" pitchFamily="2" charset="-78"/>
              </a:rPr>
              <a:t>میلیون ریال و </a:t>
            </a:r>
            <a:r>
              <a:rPr lang="en-US" sz="3200" b="1" dirty="0">
                <a:cs typeface="B Zar" pitchFamily="2" charset="-78"/>
              </a:rPr>
              <a:t>PhD</a:t>
            </a:r>
            <a:r>
              <a:rPr lang="fa-IR" sz="3200" b="1" dirty="0">
                <a:cs typeface="B Zar" pitchFamily="2" charset="-78"/>
              </a:rPr>
              <a:t> کمتر از </a:t>
            </a:r>
            <a:r>
              <a:rPr lang="fa-IR" sz="3200" b="1" dirty="0" smtClean="0">
                <a:cs typeface="B Zar" pitchFamily="2" charset="-78"/>
              </a:rPr>
              <a:t>دویست میلیون ریال به </a:t>
            </a:r>
            <a:r>
              <a:rPr lang="fa-IR" sz="3200" b="1" dirty="0">
                <a:cs typeface="B Zar" pitchFamily="2" charset="-78"/>
              </a:rPr>
              <a:t>صورت کامل پس از انعقاد قرارداد و در یک مرحله </a:t>
            </a:r>
            <a:r>
              <a:rPr lang="fa-IR" sz="3200" b="1" dirty="0" smtClean="0">
                <a:cs typeface="B Zar" pitchFamily="2" charset="-78"/>
              </a:rPr>
              <a:t>پرداخت </a:t>
            </a:r>
            <a:r>
              <a:rPr lang="fa-IR" sz="3200" b="1" dirty="0">
                <a:cs typeface="B Zar" pitchFamily="2" charset="-78"/>
              </a:rPr>
              <a:t>میشود. در مورد سایر پایان نامه ها، </a:t>
            </a:r>
            <a:r>
              <a:rPr lang="fa-IR" sz="3200" b="1" dirty="0" smtClean="0">
                <a:cs typeface="B Zar" pitchFamily="2" charset="-78"/>
              </a:rPr>
              <a:t>70 درصد بودجه </a:t>
            </a:r>
            <a:r>
              <a:rPr lang="fa-IR" sz="3200" b="1" dirty="0">
                <a:cs typeface="B Zar" pitchFamily="2" charset="-78"/>
              </a:rPr>
              <a:t>پس از تصویب </a:t>
            </a:r>
            <a:r>
              <a:rPr lang="fa-IR" sz="3200" b="1" dirty="0" smtClean="0">
                <a:cs typeface="B Zar" pitchFamily="2" charset="-78"/>
              </a:rPr>
              <a:t>30 درصد </a:t>
            </a:r>
            <a:r>
              <a:rPr lang="fa-IR" sz="3200" b="1" dirty="0">
                <a:cs typeface="B Zar" pitchFamily="2" charset="-78"/>
              </a:rPr>
              <a:t>پس از ارائه گزارش نهایی و ارائه بروندادها پرداخت میگردد</a:t>
            </a:r>
            <a:r>
              <a:rPr lang="fa-IR" sz="3200" b="1" dirty="0" smtClean="0">
                <a:cs typeface="B Zar" pitchFamily="2" charset="-78"/>
              </a:rPr>
              <a:t>.</a:t>
            </a:r>
          </a:p>
          <a:p>
            <a:pPr algn="r" rtl="1">
              <a:buFont typeface="Wingdings" panose="05000000000000000000" pitchFamily="2" charset="2"/>
              <a:buChar char="v"/>
            </a:pPr>
            <a:r>
              <a:rPr lang="fa-IR" sz="3200" b="1" dirty="0" smtClean="0">
                <a:cs typeface="B Zar" pitchFamily="2" charset="-78"/>
              </a:rPr>
              <a:t> محاسبه برونداد : </a:t>
            </a:r>
            <a:r>
              <a:rPr lang="fa-IR" sz="3200" b="1" u="sng" dirty="0" smtClean="0">
                <a:cs typeface="B Zar" pitchFamily="2" charset="-78"/>
              </a:rPr>
              <a:t>2 </a:t>
            </a:r>
            <a:r>
              <a:rPr lang="fa-IR" sz="3200" b="1" dirty="0" smtClean="0">
                <a:cs typeface="B Zar" pitchFamily="2" charset="-78"/>
              </a:rPr>
              <a:t>امتیاز </a:t>
            </a:r>
            <a:r>
              <a:rPr lang="en-US" sz="3200" b="1" dirty="0" smtClean="0">
                <a:cs typeface="B Zar" pitchFamily="2" charset="-78"/>
              </a:rPr>
              <a:t>ISC</a:t>
            </a:r>
            <a:r>
              <a:rPr lang="fa-IR" sz="3200" b="1" dirty="0" smtClean="0">
                <a:cs typeface="B Zar" pitchFamily="2" charset="-78"/>
              </a:rPr>
              <a:t>، </a:t>
            </a:r>
            <a:r>
              <a:rPr lang="fa-IR" sz="3200" b="1" u="sng" dirty="0" smtClean="0">
                <a:cs typeface="B Zar" pitchFamily="2" charset="-78"/>
              </a:rPr>
              <a:t>6</a:t>
            </a:r>
            <a:r>
              <a:rPr lang="fa-IR" sz="3200" b="1" dirty="0" smtClean="0">
                <a:cs typeface="B Zar" pitchFamily="2" charset="-78"/>
              </a:rPr>
              <a:t> امتیاز </a:t>
            </a:r>
            <a:r>
              <a:rPr lang="en-US" sz="3200" b="1" dirty="0" smtClean="0">
                <a:cs typeface="B Zar" pitchFamily="2" charset="-78"/>
              </a:rPr>
              <a:t>Scopus</a:t>
            </a:r>
            <a:r>
              <a:rPr lang="fa-IR" sz="3200" b="1" dirty="0" smtClean="0">
                <a:cs typeface="B Zar" pitchFamily="2" charset="-78"/>
              </a:rPr>
              <a:t>، </a:t>
            </a:r>
            <a:r>
              <a:rPr lang="fa-IR" sz="3200" b="1" u="sng" dirty="0" smtClean="0">
                <a:cs typeface="B Zar" pitchFamily="2" charset="-78"/>
              </a:rPr>
              <a:t>8</a:t>
            </a:r>
            <a:r>
              <a:rPr lang="fa-IR" sz="3200" b="1" dirty="0" smtClean="0">
                <a:cs typeface="B Zar" pitchFamily="2" charset="-78"/>
              </a:rPr>
              <a:t> امتیاز </a:t>
            </a:r>
            <a:r>
              <a:rPr lang="en-US" sz="3200" b="1" dirty="0" smtClean="0">
                <a:cs typeface="B Zar" pitchFamily="2" charset="-78"/>
              </a:rPr>
              <a:t>Pubmed</a:t>
            </a:r>
            <a:r>
              <a:rPr lang="fa-IR" sz="3200" b="1" dirty="0" smtClean="0">
                <a:cs typeface="B Zar" pitchFamily="2" charset="-78"/>
              </a:rPr>
              <a:t>، </a:t>
            </a:r>
            <a:r>
              <a:rPr lang="fa-IR" sz="3200" b="1" u="sng" dirty="0" smtClean="0">
                <a:cs typeface="B Zar" pitchFamily="2" charset="-78"/>
              </a:rPr>
              <a:t>10</a:t>
            </a:r>
            <a:r>
              <a:rPr lang="fa-IR" sz="3200" b="1" dirty="0" smtClean="0">
                <a:cs typeface="B Zar" pitchFamily="2" charset="-78"/>
              </a:rPr>
              <a:t> امتیاز </a:t>
            </a:r>
            <a:r>
              <a:rPr lang="en-US" sz="3200" b="1" dirty="0" err="1" smtClean="0">
                <a:cs typeface="B Zar" pitchFamily="2" charset="-78"/>
              </a:rPr>
              <a:t>isi-wos</a:t>
            </a:r>
            <a:endParaRPr lang="fa-IR" sz="3200" b="1" dirty="0" smtClean="0">
              <a:cs typeface="B Zar" pitchFamily="2" charset="-78"/>
            </a:endParaRPr>
          </a:p>
          <a:p>
            <a:pPr algn="r" rtl="1">
              <a:buFont typeface="Wingdings" panose="05000000000000000000" pitchFamily="2" charset="2"/>
              <a:buChar char="v"/>
            </a:pPr>
            <a:r>
              <a:rPr lang="fa-IR" sz="3200" b="1" dirty="0" smtClean="0">
                <a:cs typeface="B Zar" pitchFamily="2" charset="-78"/>
              </a:rPr>
              <a:t>همایش بین المللی برگزار شده در خارج </a:t>
            </a:r>
            <a:r>
              <a:rPr lang="fa-IR" sz="3200" b="1" u="sng" dirty="0" smtClean="0">
                <a:cs typeface="B Zar" pitchFamily="2" charset="-78"/>
              </a:rPr>
              <a:t>3</a:t>
            </a:r>
            <a:r>
              <a:rPr lang="fa-IR" sz="3200" b="1" dirty="0" smtClean="0">
                <a:cs typeface="B Zar" pitchFamily="2" charset="-78"/>
              </a:rPr>
              <a:t> امتیاز، همایش بین المللی برگزار شده در داخل </a:t>
            </a:r>
            <a:r>
              <a:rPr lang="fa-IR" sz="3200" b="1" u="sng" dirty="0" smtClean="0">
                <a:cs typeface="B Zar" pitchFamily="2" charset="-78"/>
              </a:rPr>
              <a:t>1</a:t>
            </a:r>
            <a:r>
              <a:rPr lang="fa-IR" sz="3200" b="1" dirty="0" smtClean="0">
                <a:cs typeface="B Zar" pitchFamily="2" charset="-78"/>
              </a:rPr>
              <a:t> امتیاز، همایش ملی </a:t>
            </a:r>
            <a:r>
              <a:rPr lang="fa-IR" sz="3200" b="1" u="sng" dirty="0" smtClean="0">
                <a:cs typeface="B Zar" pitchFamily="2" charset="-78"/>
              </a:rPr>
              <a:t>0/5</a:t>
            </a:r>
            <a:r>
              <a:rPr lang="fa-IR" sz="3200" b="1" dirty="0" smtClean="0">
                <a:cs typeface="B Zar" pitchFamily="2" charset="-78"/>
              </a:rPr>
              <a:t> امتیاز، تألیف کتاب یا درسنامه </a:t>
            </a:r>
            <a:r>
              <a:rPr lang="fa-IR" sz="3200" b="1" u="sng" dirty="0" smtClean="0">
                <a:cs typeface="B Zar" pitchFamily="2" charset="-78"/>
              </a:rPr>
              <a:t>2</a:t>
            </a:r>
            <a:r>
              <a:rPr lang="fa-IR" sz="3200" b="1" dirty="0" smtClean="0">
                <a:cs typeface="B Zar" pitchFamily="2" charset="-78"/>
              </a:rPr>
              <a:t>0 امتیاز</a:t>
            </a:r>
            <a:endParaRPr lang="fa-IR" sz="3200" b="1" dirty="0" smtClean="0">
              <a:cs typeface="B Zar" pitchFamily="2" charset="-78"/>
            </a:endParaRPr>
          </a:p>
          <a:p>
            <a:pPr marL="0" indent="0" algn="r" rtl="1">
              <a:buNone/>
            </a:pPr>
            <a:r>
              <a:rPr lang="fa-IR" sz="3200" b="1" dirty="0" smtClean="0">
                <a:solidFill>
                  <a:srgbClr val="FF0000"/>
                </a:solidFill>
                <a:cs typeface="B Zar" pitchFamily="2" charset="-78"/>
              </a:rPr>
              <a:t>نحوه محاسبه امتیاز مقاله:</a:t>
            </a:r>
          </a:p>
          <a:p>
            <a:pPr marL="0" indent="0" algn="r" rtl="1">
              <a:buNone/>
            </a:pPr>
            <a:r>
              <a:rPr lang="fa-IR" sz="3200" b="1" dirty="0" smtClean="0">
                <a:solidFill>
                  <a:srgbClr val="FF0000"/>
                </a:solidFill>
                <a:cs typeface="B Zar" pitchFamily="2" charset="-78"/>
              </a:rPr>
              <a:t>کل هزینه طرح تقسیم بر 1250000 تومان= امتیاز ( مثال: 1/250/000 تومان : 20/000/000 تومان= 16/000/000 تومان) برونداد مورد انتظار این طرح  یک  مقاله </a:t>
            </a:r>
            <a:r>
              <a:rPr lang="en-US" sz="3200" b="1" dirty="0" smtClean="0">
                <a:solidFill>
                  <a:srgbClr val="FF0000"/>
                </a:solidFill>
                <a:cs typeface="B Zar" pitchFamily="2" charset="-78"/>
              </a:rPr>
              <a:t>ISI</a:t>
            </a:r>
            <a:r>
              <a:rPr lang="en-US" sz="3200" b="1" dirty="0">
                <a:solidFill>
                  <a:srgbClr val="FF0000"/>
                </a:solidFill>
                <a:cs typeface="B Zar" pitchFamily="2" charset="-78"/>
              </a:rPr>
              <a:t> </a:t>
            </a:r>
            <a:r>
              <a:rPr lang="fa-IR" sz="3200" b="1" dirty="0" smtClean="0">
                <a:solidFill>
                  <a:srgbClr val="FF0000"/>
                </a:solidFill>
                <a:cs typeface="B Zar" pitchFamily="2" charset="-78"/>
              </a:rPr>
              <a:t> و یک  مقاله </a:t>
            </a:r>
            <a:r>
              <a:rPr lang="en-US" sz="3200" b="1" dirty="0" smtClean="0">
                <a:solidFill>
                  <a:srgbClr val="FF0000"/>
                </a:solidFill>
                <a:cs typeface="B Zar" pitchFamily="2" charset="-78"/>
              </a:rPr>
              <a:t>scopus</a:t>
            </a:r>
            <a:r>
              <a:rPr lang="fa-IR" sz="3200" b="1" dirty="0" smtClean="0">
                <a:solidFill>
                  <a:srgbClr val="FF0000"/>
                </a:solidFill>
                <a:cs typeface="B Zar" pitchFamily="2" charset="-78"/>
              </a:rPr>
              <a:t>  می باشد0</a:t>
            </a:r>
            <a:r>
              <a:rPr lang="fa-IR" sz="2800" b="1" dirty="0" smtClean="0">
                <a:cs typeface="B Zar" pitchFamily="2" charset="-78"/>
              </a:rPr>
              <a:t/>
            </a:r>
            <a:br>
              <a:rPr lang="fa-IR" sz="2800" b="1" dirty="0" smtClean="0">
                <a:cs typeface="B Zar" pitchFamily="2" charset="-78"/>
              </a:rPr>
            </a:br>
            <a:r>
              <a:rPr lang="fa-IR" dirty="0"/>
              <a:t/>
            </a:r>
            <a:br>
              <a:rPr lang="fa-IR" dirty="0"/>
            </a:br>
            <a:endParaRPr lang="fa-IR" dirty="0"/>
          </a:p>
        </p:txBody>
      </p:sp>
    </p:spTree>
    <p:extLst>
      <p:ext uri="{BB962C8B-B14F-4D97-AF65-F5344CB8AC3E}">
        <p14:creationId xmlns:p14="http://schemas.microsoft.com/office/powerpoint/2010/main" val="94959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78970" y="769440"/>
            <a:ext cx="10569844"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a:t>
            </a:r>
            <a:r>
              <a:rPr kumimoji="0" lang="ar-SA" sz="3200" b="1" i="0" u="none" strike="noStrike" cap="none" normalizeH="0" baseline="0" dirty="0" smtClean="0">
                <a:ln>
                  <a:noFill/>
                </a:ln>
                <a:solidFill>
                  <a:schemeClr val="tx1"/>
                </a:solidFill>
                <a:effectLst/>
                <a:latin typeface="Yagut"/>
                <a:ea typeface="Times New Roman" pitchFamily="18" charset="0"/>
                <a:cs typeface="B Zar" pitchFamily="2" charset="-78"/>
              </a:rPr>
              <a:t>  </a:t>
            </a:r>
            <a:r>
              <a:rPr kumimoji="0" lang="fa-IR" sz="2800" b="1" i="0" u="none" strike="noStrike" cap="none" normalizeH="0" baseline="0" dirty="0" smtClean="0">
                <a:ln>
                  <a:noFill/>
                </a:ln>
                <a:solidFill>
                  <a:schemeClr val="tx1"/>
                </a:solidFill>
                <a:effectLst/>
                <a:latin typeface="Yagut"/>
                <a:ea typeface="Times New Roman" pitchFamily="18" charset="0"/>
                <a:cs typeface="B Zar" pitchFamily="2" charset="-78"/>
              </a:rPr>
              <a:t>جدول </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هزینه پرسنلی</a:t>
            </a:r>
            <a:endParaRPr kumimoji="0" lang="en-US" sz="28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  </a:t>
            </a:r>
            <a:r>
              <a:rPr kumimoji="0" lang="fa-IR" sz="2800" b="1" i="0" u="none" strike="noStrike" cap="none" normalizeH="0" baseline="0" dirty="0" smtClean="0">
                <a:ln>
                  <a:noFill/>
                </a:ln>
                <a:solidFill>
                  <a:schemeClr val="tx1"/>
                </a:solidFill>
                <a:effectLst/>
                <a:latin typeface="Yagut"/>
                <a:ea typeface="Times New Roman" pitchFamily="18" charset="0"/>
                <a:cs typeface="B Zar" pitchFamily="2" charset="-78"/>
              </a:rPr>
              <a:t>جدول </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هزینه آزمایشات و خدمات تخصصی</a:t>
            </a:r>
            <a:endParaRPr kumimoji="0" lang="en-US" sz="28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 </a:t>
            </a:r>
            <a:r>
              <a:rPr kumimoji="0" lang="fa-IR" sz="2800" b="1" i="0" u="none" strike="noStrike" cap="none" normalizeH="0" baseline="0" dirty="0" smtClean="0">
                <a:ln>
                  <a:noFill/>
                </a:ln>
                <a:solidFill>
                  <a:schemeClr val="tx1"/>
                </a:solidFill>
                <a:effectLst/>
                <a:latin typeface="Yagut"/>
                <a:ea typeface="Times New Roman" pitchFamily="18" charset="0"/>
                <a:cs typeface="B Zar" pitchFamily="2" charset="-78"/>
              </a:rPr>
              <a:t> جدول </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هزینه فهرست وسایل و مواد</a:t>
            </a:r>
            <a:endParaRPr kumimoji="0" lang="en-US" sz="28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a:t>
            </a:r>
            <a:r>
              <a:rPr kumimoji="0" lang="fa-IR"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 </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 </a:t>
            </a:r>
            <a:r>
              <a:rPr kumimoji="0" lang="fa-IR" sz="2800" b="1" i="0" u="none" strike="noStrike" cap="none" normalizeH="0" baseline="0" dirty="0" smtClean="0">
                <a:ln>
                  <a:noFill/>
                </a:ln>
                <a:solidFill>
                  <a:schemeClr val="tx1"/>
                </a:solidFill>
                <a:effectLst/>
                <a:latin typeface="Yagut"/>
                <a:ea typeface="Times New Roman" pitchFamily="18" charset="0"/>
                <a:cs typeface="B Zar" pitchFamily="2" charset="-78"/>
              </a:rPr>
              <a:t>جدول </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هزینه مسافرت</a:t>
            </a:r>
            <a:endParaRPr kumimoji="0" lang="en-US" sz="28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a:t>
            </a:r>
            <a:r>
              <a:rPr kumimoji="0" lang="fa-IR"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 </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 </a:t>
            </a:r>
            <a:r>
              <a:rPr kumimoji="0" lang="fa-IR" sz="2800" b="1" i="0" u="none" strike="noStrike" cap="none" normalizeH="0" baseline="0" dirty="0" smtClean="0">
                <a:ln>
                  <a:noFill/>
                </a:ln>
                <a:solidFill>
                  <a:schemeClr val="tx1"/>
                </a:solidFill>
                <a:effectLst/>
                <a:latin typeface="Yagut"/>
                <a:ea typeface="Times New Roman" pitchFamily="18" charset="0"/>
                <a:cs typeface="B Zar" pitchFamily="2" charset="-78"/>
              </a:rPr>
              <a:t>جدول </a:t>
            </a:r>
            <a:r>
              <a:rPr kumimoji="0" lang="ar-SA" sz="2800" b="1" i="0" u="none" strike="noStrike" cap="none" normalizeH="0" baseline="0" dirty="0" smtClean="0">
                <a:ln>
                  <a:noFill/>
                </a:ln>
                <a:solidFill>
                  <a:schemeClr val="tx1"/>
                </a:solidFill>
                <a:effectLst/>
                <a:latin typeface="Yagut"/>
                <a:ea typeface="Times New Roman" pitchFamily="18" charset="0"/>
                <a:cs typeface="B Zar" pitchFamily="2" charset="-78"/>
              </a:rPr>
              <a:t>هزینه های دیگر</a:t>
            </a:r>
            <a:endParaRPr kumimoji="0" lang="fa-IR" sz="2800" b="1" i="0" u="none" strike="noStrike" cap="none" normalizeH="0" baseline="0" dirty="0" smtClean="0">
              <a:ln>
                <a:noFill/>
              </a:ln>
              <a:solidFill>
                <a:schemeClr val="tx1"/>
              </a:solidFill>
              <a:effectLst/>
              <a:latin typeface="Yagut"/>
              <a:ea typeface="Times New Roman" pitchFamily="18" charset="0"/>
              <a:cs typeface="B Zar"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B Zar"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  جدول جمع هزینه های طرح </a:t>
            </a:r>
            <a:r>
              <a:rPr kumimoji="0" lang="en-US" sz="3200" b="1" i="0" u="none" strike="noStrike" cap="none" normalizeH="0" baseline="0" dirty="0" smtClean="0">
                <a:ln>
                  <a:noFill/>
                </a:ln>
                <a:solidFill>
                  <a:schemeClr val="tx1"/>
                </a:solidFill>
                <a:effectLst/>
                <a:latin typeface="Goudy Stout" pitchFamily="18" charset="0"/>
                <a:ea typeface="Times New Roman" pitchFamily="18" charset="0"/>
                <a:cs typeface="B Zar" pitchFamily="2" charset="-78"/>
              </a:rPr>
              <a:t>¤</a:t>
            </a:r>
            <a:r>
              <a:rPr kumimoji="0" lang="ar-SA" sz="2000" b="1" i="0" u="none" strike="noStrike" cap="none" normalizeH="0" baseline="0" dirty="0" smtClean="0">
                <a:ln>
                  <a:noFill/>
                </a:ln>
                <a:solidFill>
                  <a:schemeClr val="tx1"/>
                </a:solidFill>
                <a:effectLst/>
                <a:latin typeface="Yagut"/>
                <a:ea typeface="Times New Roman" pitchFamily="18" charset="0"/>
                <a:cs typeface="Arial" pitchFamily="34" charset="0"/>
              </a:rPr>
              <a:t> </a:t>
            </a:r>
            <a:endParaRPr kumimoji="0" lang="fa-IR" sz="2000" b="1" i="0" u="none" strike="noStrike" cap="none" normalizeH="0" baseline="0" dirty="0" smtClean="0">
              <a:ln>
                <a:noFill/>
              </a:ln>
              <a:solidFill>
                <a:schemeClr val="tx1"/>
              </a:solidFill>
              <a:effectLst/>
              <a:latin typeface="Yagut"/>
              <a:ea typeface="Times New Roman" pitchFamily="18" charset="0"/>
              <a:cs typeface="Arial" pitchFamily="34" charset="0"/>
            </a:endParaRPr>
          </a:p>
        </p:txBody>
      </p:sp>
      <p:pic>
        <p:nvPicPr>
          <p:cNvPr id="5" name="Picture 5" descr="C:\Documents and Settings\saba-117\My Documents\My Pictures\untitled3.bmp"/>
          <p:cNvPicPr>
            <a:picLocks noChangeAspect="1" noChangeArrowheads="1"/>
          </p:cNvPicPr>
          <p:nvPr/>
        </p:nvPicPr>
        <p:blipFill>
          <a:blip r:embed="rId2"/>
          <a:srcRect/>
          <a:stretch>
            <a:fillRect/>
          </a:stretch>
        </p:blipFill>
        <p:spPr bwMode="auto">
          <a:xfrm>
            <a:off x="418454" y="2477628"/>
            <a:ext cx="3797085" cy="3442724"/>
          </a:xfrm>
          <a:prstGeom prst="rect">
            <a:avLst/>
          </a:prstGeom>
          <a:noFill/>
        </p:spPr>
      </p:pic>
    </p:spTree>
    <p:extLst>
      <p:ext uri="{BB962C8B-B14F-4D97-AF65-F5344CB8AC3E}">
        <p14:creationId xmlns:p14="http://schemas.microsoft.com/office/powerpoint/2010/main" val="1138472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8698" y="-325464"/>
            <a:ext cx="7315200" cy="1627322"/>
          </a:xfrm>
        </p:spPr>
        <p:txBody>
          <a:bodyPr>
            <a:normAutofit/>
          </a:bodyPr>
          <a:lstStyle/>
          <a:p>
            <a:r>
              <a:rPr lang="fa-IR" sz="4000" b="1" dirty="0" smtClean="0">
                <a:solidFill>
                  <a:srgbClr val="FF0000"/>
                </a:solidFill>
                <a:cs typeface="2  Titr" pitchFamily="2" charset="-78"/>
              </a:rPr>
              <a:t>جدول 1) پرداخت هزینه حق الزحمه تحقیقاتی</a:t>
            </a:r>
            <a:endParaRPr lang="en-US" sz="4000" dirty="0">
              <a:solidFill>
                <a:srgbClr val="FF0000"/>
              </a:solidFill>
              <a:cs typeface="2  Titr" pitchFamily="2" charset="-78"/>
            </a:endParaRPr>
          </a:p>
        </p:txBody>
      </p:sp>
      <p:sp>
        <p:nvSpPr>
          <p:cNvPr id="5" name="Title 1"/>
          <p:cNvSpPr txBox="1">
            <a:spLocks/>
          </p:cNvSpPr>
          <p:nvPr/>
        </p:nvSpPr>
        <p:spPr>
          <a:xfrm>
            <a:off x="946119" y="453075"/>
            <a:ext cx="10364451" cy="1825176"/>
          </a:xfrm>
          <a:prstGeom prst="rect">
            <a:avLst/>
          </a:prstGeom>
        </p:spPr>
        <p:txBody>
          <a:bodyPr vert="horz" lIns="91440" tIns="45720" rIns="91440" bIns="45720" rtlCol="0" anchor="ctr">
            <a:normAutofit/>
          </a:bodyPr>
          <a:lstStyle/>
          <a:p>
            <a:pPr marL="0" marR="0" lvl="0" indent="0" algn="r" defTabSz="914400" rtl="1" eaLnBrk="1" fontAlgn="auto" latinLnBrk="0" hangingPunct="1">
              <a:lnSpc>
                <a:spcPct val="90000"/>
              </a:lnSpc>
              <a:spcBef>
                <a:spcPct val="0"/>
              </a:spcBef>
              <a:spcAft>
                <a:spcPts val="0"/>
              </a:spcAft>
              <a:buClrTx/>
              <a:buSzTx/>
              <a:buFontTx/>
              <a:buNone/>
              <a:tabLst/>
              <a:defRPr/>
            </a:pPr>
            <a:endParaRPr kumimoji="0" lang="en-US" sz="3600" b="0" i="0" u="none" strike="noStrike" kern="1200" cap="all" spc="0" normalizeH="0" baseline="0" noProof="0" dirty="0">
              <a:ln>
                <a:noFill/>
              </a:ln>
              <a:solidFill>
                <a:schemeClr val="tx1"/>
              </a:solidFill>
              <a:effectLst/>
              <a:uLnTx/>
              <a:uFillTx/>
              <a:latin typeface="+mj-lt"/>
              <a:ea typeface="+mj-ea"/>
              <a:cs typeface="B Titr" panose="00000700000000000000" pitchFamily="2" charset="-78"/>
            </a:endParaRPr>
          </a:p>
        </p:txBody>
      </p:sp>
      <p:graphicFrame>
        <p:nvGraphicFramePr>
          <p:cNvPr id="6" name="Content Placeholder 3"/>
          <p:cNvGraphicFramePr>
            <a:graphicFrameLocks/>
          </p:cNvGraphicFramePr>
          <p:nvPr>
            <p:extLst>
              <p:ext uri="{D42A27DB-BD31-4B8C-83A1-F6EECF244321}">
                <p14:modId xmlns:p14="http://schemas.microsoft.com/office/powerpoint/2010/main" val="3382726496"/>
              </p:ext>
            </p:extLst>
          </p:nvPr>
        </p:nvGraphicFramePr>
        <p:xfrm>
          <a:off x="1325880" y="1045746"/>
          <a:ext cx="9578340" cy="4660407"/>
        </p:xfrm>
        <a:graphic>
          <a:graphicData uri="http://schemas.openxmlformats.org/drawingml/2006/table">
            <a:tbl>
              <a:tblPr firstRow="1" bandRow="1">
                <a:tableStyleId>{5C22544A-7EE6-4342-B048-85BDC9FD1C3A}</a:tableStyleId>
              </a:tblPr>
              <a:tblGrid>
                <a:gridCol w="2331720"/>
                <a:gridCol w="7246620"/>
              </a:tblGrid>
              <a:tr h="1374373">
                <a:tc>
                  <a:txBody>
                    <a:bodyPr/>
                    <a:lstStyle/>
                    <a:p>
                      <a:pPr algn="ctr" rtl="1">
                        <a:spcAft>
                          <a:spcPts val="0"/>
                        </a:spcAft>
                      </a:pPr>
                      <a:endParaRPr lang="fa-IR" sz="2400" b="1" dirty="0" smtClean="0">
                        <a:latin typeface="Times New Roman"/>
                        <a:ea typeface="Times New Roman"/>
                        <a:cs typeface="B Zar" pitchFamily="2" charset="-78"/>
                      </a:endParaRPr>
                    </a:p>
                    <a:p>
                      <a:pPr algn="ctr" rtl="1">
                        <a:spcAft>
                          <a:spcPts val="0"/>
                        </a:spcAft>
                      </a:pPr>
                      <a:r>
                        <a:rPr lang="fa-IR" sz="2400" b="1" dirty="0" smtClean="0">
                          <a:latin typeface="Times New Roman"/>
                          <a:ea typeface="Times New Roman"/>
                          <a:cs typeface="B Zar" pitchFamily="2" charset="-78"/>
                        </a:rPr>
                        <a:t>میزان </a:t>
                      </a:r>
                      <a:r>
                        <a:rPr lang="fa-IR" sz="2400" b="1" dirty="0">
                          <a:latin typeface="Times New Roman"/>
                          <a:ea typeface="Times New Roman"/>
                          <a:cs typeface="B Zar" pitchFamily="2" charset="-78"/>
                        </a:rPr>
                        <a:t>حق التحقیق در ساعت (ریال)</a:t>
                      </a:r>
                      <a:endParaRPr lang="en-US" sz="2400" dirty="0">
                        <a:latin typeface="Times New Roman"/>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spcAft>
                          <a:spcPts val="0"/>
                        </a:spcAft>
                      </a:pPr>
                      <a:endParaRPr lang="fa-IR" sz="2400" b="1" dirty="0" smtClean="0">
                        <a:latin typeface="Times New Roman"/>
                        <a:ea typeface="Times New Roman"/>
                        <a:cs typeface="B Zar" pitchFamily="2" charset="-78"/>
                      </a:endParaRPr>
                    </a:p>
                    <a:p>
                      <a:pPr algn="ctr" rtl="1">
                        <a:spcAft>
                          <a:spcPts val="0"/>
                        </a:spcAft>
                      </a:pPr>
                      <a:r>
                        <a:rPr lang="fa-IR" sz="2400" b="1" dirty="0" smtClean="0">
                          <a:latin typeface="Times New Roman"/>
                          <a:ea typeface="Times New Roman"/>
                          <a:cs typeface="B Zar" pitchFamily="2" charset="-78"/>
                        </a:rPr>
                        <a:t>رتبه </a:t>
                      </a:r>
                      <a:r>
                        <a:rPr lang="fa-IR" sz="2400" b="1" dirty="0">
                          <a:latin typeface="Times New Roman"/>
                          <a:ea typeface="Times New Roman"/>
                          <a:cs typeface="B Zar" pitchFamily="2" charset="-78"/>
                        </a:rPr>
                        <a:t>علمی</a:t>
                      </a:r>
                      <a:endParaRPr lang="en-US" sz="2400" dirty="0">
                        <a:latin typeface="Times New Roman"/>
                        <a:ea typeface="Times New Roman"/>
                        <a:cs typeface="B Zar" pitchFamily="2" charset="-78"/>
                      </a:endParaRPr>
                    </a:p>
                  </a:txBody>
                  <a:tcPr marL="68580" marR="68580" marT="0" marB="0">
                    <a:solidFill>
                      <a:schemeClr val="accent1">
                        <a:lumMod val="60000"/>
                        <a:lumOff val="40000"/>
                      </a:schemeClr>
                    </a:solidFill>
                  </a:tcPr>
                </a:tc>
              </a:tr>
              <a:tr h="410253">
                <a:tc>
                  <a:txBody>
                    <a:bodyPr/>
                    <a:lstStyle/>
                    <a:p>
                      <a:pPr algn="ctr" rtl="1">
                        <a:spcAft>
                          <a:spcPts val="0"/>
                        </a:spcAft>
                      </a:pPr>
                      <a:r>
                        <a:rPr lang="fa-IR" sz="2000" b="1" dirty="0" smtClean="0">
                          <a:latin typeface="Times New Roman"/>
                          <a:ea typeface="Times New Roman"/>
                          <a:cs typeface="B Zar" pitchFamily="2" charset="-78"/>
                        </a:rPr>
                        <a:t>420000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spcAft>
                          <a:spcPts val="0"/>
                        </a:spcAft>
                      </a:pPr>
                      <a:r>
                        <a:rPr lang="fa-IR" sz="2000" b="1" dirty="0" smtClean="0">
                          <a:latin typeface="Times New Roman"/>
                          <a:ea typeface="Times New Roman"/>
                          <a:cs typeface="B Zar" pitchFamily="2" charset="-78"/>
                        </a:rPr>
                        <a:t>دکترای تخصصی با مرتبه استادی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r h="485196">
                <a:tc>
                  <a:txBody>
                    <a:bodyPr/>
                    <a:lstStyle/>
                    <a:p>
                      <a:pPr algn="ctr" rtl="1">
                        <a:spcAft>
                          <a:spcPts val="0"/>
                        </a:spcAft>
                      </a:pPr>
                      <a:r>
                        <a:rPr lang="fa-IR" sz="2000" b="1" dirty="0" smtClean="0">
                          <a:latin typeface="Times New Roman"/>
                          <a:ea typeface="Times New Roman"/>
                          <a:cs typeface="B Zar" pitchFamily="2" charset="-78"/>
                        </a:rPr>
                        <a:t>370000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spcAft>
                          <a:spcPts val="0"/>
                        </a:spcAft>
                      </a:pPr>
                      <a:r>
                        <a:rPr lang="fa-IR" sz="2000" b="1" dirty="0" smtClean="0">
                          <a:latin typeface="Times New Roman"/>
                          <a:ea typeface="Times New Roman"/>
                          <a:cs typeface="B Zar" pitchFamily="2" charset="-78"/>
                        </a:rPr>
                        <a:t>دکترای تخصصی با مرتبه دانشیاری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r h="410253">
                <a:tc>
                  <a:txBody>
                    <a:bodyPr/>
                    <a:lstStyle/>
                    <a:p>
                      <a:pPr algn="ctr" rtl="1">
                        <a:spcAft>
                          <a:spcPts val="0"/>
                        </a:spcAft>
                      </a:pPr>
                      <a:r>
                        <a:rPr lang="fa-IR" sz="2000" b="1" dirty="0" smtClean="0">
                          <a:latin typeface="Times New Roman"/>
                          <a:ea typeface="Times New Roman"/>
                          <a:cs typeface="B Zar" pitchFamily="2" charset="-78"/>
                        </a:rPr>
                        <a:t>300000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spcAft>
                          <a:spcPts val="0"/>
                        </a:spcAft>
                      </a:pPr>
                      <a:r>
                        <a:rPr lang="fa-IR" sz="2000" b="1" dirty="0" smtClean="0">
                          <a:latin typeface="Times New Roman"/>
                          <a:ea typeface="Times New Roman"/>
                          <a:cs typeface="B Zar" pitchFamily="2" charset="-78"/>
                        </a:rPr>
                        <a:t>دکترای تخصصی با مرتبه استادیاری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r h="410253">
                <a:tc>
                  <a:txBody>
                    <a:bodyPr/>
                    <a:lstStyle/>
                    <a:p>
                      <a:pPr algn="ctr" rtl="1">
                        <a:spcAft>
                          <a:spcPts val="0"/>
                        </a:spcAft>
                      </a:pPr>
                      <a:r>
                        <a:rPr lang="fa-IR" sz="2000" b="1" dirty="0" smtClean="0">
                          <a:latin typeface="Times New Roman"/>
                          <a:ea typeface="Times New Roman"/>
                          <a:cs typeface="B Zar" pitchFamily="2" charset="-78"/>
                        </a:rPr>
                        <a:t>300000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spcAft>
                          <a:spcPts val="0"/>
                        </a:spcAft>
                      </a:pPr>
                      <a:r>
                        <a:rPr lang="fa-IR" sz="2000" b="1" dirty="0" smtClean="0">
                          <a:latin typeface="Times New Roman"/>
                          <a:ea typeface="Times New Roman"/>
                          <a:cs typeface="B Zar" pitchFamily="2" charset="-78"/>
                        </a:rPr>
                        <a:t>دکترای تخصصی غیر هیئت علمی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r h="600049">
                <a:tc>
                  <a:txBody>
                    <a:bodyPr/>
                    <a:lstStyle/>
                    <a:p>
                      <a:pPr algn="ctr" rtl="1">
                        <a:spcAft>
                          <a:spcPts val="0"/>
                        </a:spcAft>
                      </a:pPr>
                      <a:r>
                        <a:rPr lang="fa-IR" sz="2000" b="1" dirty="0" smtClean="0">
                          <a:latin typeface="Times New Roman"/>
                          <a:ea typeface="Times New Roman"/>
                          <a:cs typeface="B Zar" pitchFamily="2" charset="-78"/>
                        </a:rPr>
                        <a:t>210000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spcAft>
                          <a:spcPts val="0"/>
                        </a:spcAft>
                      </a:pPr>
                      <a:r>
                        <a:rPr lang="fa-IR" sz="2000" b="1" dirty="0">
                          <a:latin typeface="Times New Roman"/>
                          <a:ea typeface="Times New Roman"/>
                          <a:cs typeface="B Zar" pitchFamily="2" charset="-78"/>
                        </a:rPr>
                        <a:t>دکترای حرفه </a:t>
                      </a:r>
                      <a:r>
                        <a:rPr lang="fa-IR" sz="2000" b="1" dirty="0" smtClean="0">
                          <a:latin typeface="Times New Roman"/>
                          <a:ea typeface="Times New Roman"/>
                          <a:cs typeface="B Zar" pitchFamily="2" charset="-78"/>
                        </a:rPr>
                        <a:t>ای، کارشناسی ارشد، دانشجوی </a:t>
                      </a:r>
                      <a:r>
                        <a:rPr lang="fa-IR" sz="2000" b="1" dirty="0">
                          <a:latin typeface="Times New Roman"/>
                          <a:ea typeface="Times New Roman"/>
                          <a:cs typeface="B Zar" pitchFamily="2" charset="-78"/>
                        </a:rPr>
                        <a:t>دکترای </a:t>
                      </a:r>
                      <a:r>
                        <a:rPr lang="fa-IR" sz="2000" b="1" dirty="0" smtClean="0">
                          <a:latin typeface="Times New Roman"/>
                          <a:ea typeface="Times New Roman"/>
                          <a:cs typeface="B Zar" pitchFamily="2" charset="-78"/>
                        </a:rPr>
                        <a:t>تخصصی، دستیار بالینی، مربی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r h="550226">
                <a:tc>
                  <a:txBody>
                    <a:bodyPr/>
                    <a:lstStyle/>
                    <a:p>
                      <a:pPr algn="ctr" rtl="1">
                        <a:spcAft>
                          <a:spcPts val="0"/>
                        </a:spcAft>
                      </a:pPr>
                      <a:r>
                        <a:rPr lang="fa-IR" sz="2000" b="1" dirty="0" smtClean="0">
                          <a:latin typeface="Times New Roman"/>
                          <a:ea typeface="Times New Roman"/>
                          <a:cs typeface="B Zar" pitchFamily="2" charset="-78"/>
                        </a:rPr>
                        <a:t>150000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spcAft>
                          <a:spcPts val="0"/>
                        </a:spcAft>
                      </a:pPr>
                      <a:r>
                        <a:rPr lang="fa-IR" sz="2000" b="1" dirty="0" smtClean="0">
                          <a:latin typeface="Times New Roman"/>
                          <a:ea typeface="Times New Roman"/>
                          <a:cs typeface="B Zar" pitchFamily="2" charset="-78"/>
                        </a:rPr>
                        <a:t>کارشناس ، دانشجوی کارشناسی ارشد، دانشجوی دکترای حرفه ای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r h="410253">
                <a:tc>
                  <a:txBody>
                    <a:bodyPr/>
                    <a:lstStyle/>
                    <a:p>
                      <a:pPr algn="ctr" rtl="1">
                        <a:spcAft>
                          <a:spcPts val="0"/>
                        </a:spcAft>
                      </a:pPr>
                      <a:r>
                        <a:rPr lang="fa-IR" sz="2000" b="1" dirty="0" smtClean="0">
                          <a:latin typeface="Times New Roman"/>
                          <a:ea typeface="Times New Roman"/>
                          <a:cs typeface="B Zar" pitchFamily="2" charset="-78"/>
                        </a:rPr>
                        <a:t>110000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spcAft>
                          <a:spcPts val="0"/>
                        </a:spcAft>
                      </a:pPr>
                      <a:r>
                        <a:rPr lang="fa-IR" sz="2000" b="1" dirty="0" smtClean="0">
                          <a:latin typeface="Times New Roman"/>
                          <a:ea typeface="Times New Roman"/>
                          <a:cs typeface="B Zar" pitchFamily="2" charset="-78"/>
                        </a:rPr>
                        <a:t>دانشجوی کارشناسی، فوق دیپلم و پایین تر</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184360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randombar(horizont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447" y="-415455"/>
            <a:ext cx="10910807" cy="2386739"/>
          </a:xfrm>
        </p:spPr>
        <p:txBody>
          <a:bodyPr>
            <a:normAutofit/>
          </a:bodyPr>
          <a:lstStyle/>
          <a:p>
            <a:r>
              <a:rPr lang="fa-IR" sz="2400" b="1" dirty="0" smtClean="0">
                <a:solidFill>
                  <a:srgbClr val="FF0000"/>
                </a:solidFill>
                <a:cs typeface="2  Titr" pitchFamily="2" charset="-78"/>
              </a:rPr>
              <a:t>جدول</a:t>
            </a:r>
            <a:r>
              <a:rPr lang="ar-SA" sz="2400" b="1" dirty="0" smtClean="0">
                <a:solidFill>
                  <a:srgbClr val="FF0000"/>
                </a:solidFill>
                <a:cs typeface="2  Titr" pitchFamily="2" charset="-78"/>
              </a:rPr>
              <a:t>2)  هزينه پرسنلي با ذكر مشخصات كامل و ميزان اشتغال هر يك و حق‌الزحمه آنها</a:t>
            </a:r>
            <a:r>
              <a:rPr lang="ar-SA" sz="2400" b="1" dirty="0" smtClean="0">
                <a:solidFill>
                  <a:srgbClr val="FF0000"/>
                </a:solidFill>
              </a:rPr>
              <a:t>:</a:t>
            </a:r>
            <a:endParaRPr lang="en-US" sz="2400" dirty="0">
              <a:solidFill>
                <a:srgbClr val="FF0000"/>
              </a:solidFill>
            </a:endParaRPr>
          </a:p>
        </p:txBody>
      </p:sp>
      <p:graphicFrame>
        <p:nvGraphicFramePr>
          <p:cNvPr id="7" name="Content Placeholder 3"/>
          <p:cNvGraphicFramePr>
            <a:graphicFrameLocks/>
          </p:cNvGraphicFramePr>
          <p:nvPr>
            <p:extLst>
              <p:ext uri="{D42A27DB-BD31-4B8C-83A1-F6EECF244321}">
                <p14:modId xmlns:p14="http://schemas.microsoft.com/office/powerpoint/2010/main" val="2092232190"/>
              </p:ext>
            </p:extLst>
          </p:nvPr>
        </p:nvGraphicFramePr>
        <p:xfrm>
          <a:off x="906288" y="983014"/>
          <a:ext cx="10376228" cy="2540943"/>
        </p:xfrm>
        <a:graphic>
          <a:graphicData uri="http://schemas.openxmlformats.org/drawingml/2006/table">
            <a:tbl>
              <a:tblPr firstRow="1" bandRow="1">
                <a:tableStyleId>{5C22544A-7EE6-4342-B048-85BDC9FD1C3A}</a:tableStyleId>
              </a:tblPr>
              <a:tblGrid>
                <a:gridCol w="1185232"/>
                <a:gridCol w="1407659"/>
                <a:gridCol w="1326352"/>
                <a:gridCol w="1486778"/>
                <a:gridCol w="781665"/>
                <a:gridCol w="4188542"/>
              </a:tblGrid>
              <a:tr h="1138863">
                <a:tc>
                  <a:txBody>
                    <a:bodyPr/>
                    <a:lstStyle/>
                    <a:p>
                      <a:pPr algn="ctr" rtl="1">
                        <a:lnSpc>
                          <a:spcPct val="115000"/>
                        </a:lnSpc>
                        <a:spcAft>
                          <a:spcPts val="0"/>
                        </a:spcAft>
                      </a:pPr>
                      <a:endParaRPr lang="ar-SA" sz="2000" b="1" dirty="0">
                        <a:latin typeface="Calibri"/>
                        <a:ea typeface="Times New Roman"/>
                        <a:cs typeface="Yagut"/>
                      </a:endParaRPr>
                    </a:p>
                    <a:p>
                      <a:pPr algn="ctr" rtl="1">
                        <a:lnSpc>
                          <a:spcPct val="115000"/>
                        </a:lnSpc>
                        <a:spcAft>
                          <a:spcPts val="0"/>
                        </a:spcAft>
                      </a:pPr>
                      <a:r>
                        <a:rPr lang="ar-SA" sz="2000" b="1" dirty="0">
                          <a:latin typeface="Calibri"/>
                          <a:ea typeface="Times New Roman"/>
                          <a:cs typeface="B Zar" pitchFamily="2" charset="-78"/>
                        </a:rPr>
                        <a:t>جمع(ریال)</a:t>
                      </a:r>
                      <a:endParaRPr lang="en-US" sz="2000" b="1" dirty="0">
                        <a:latin typeface="Calibri"/>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endParaRPr lang="en-US" sz="2000" dirty="0">
                        <a:latin typeface="Times New Roman"/>
                        <a:ea typeface="Times New Roman"/>
                      </a:endParaRPr>
                    </a:p>
                    <a:p>
                      <a:pPr algn="ctr" rtl="1">
                        <a:lnSpc>
                          <a:spcPct val="115000"/>
                        </a:lnSpc>
                        <a:spcAft>
                          <a:spcPts val="0"/>
                        </a:spcAft>
                      </a:pPr>
                      <a:r>
                        <a:rPr lang="ar-SA" sz="2000" b="1" dirty="0">
                          <a:latin typeface="Times New Roman"/>
                          <a:ea typeface="Times New Roman"/>
                          <a:cs typeface="B Zar" pitchFamily="2" charset="-78"/>
                        </a:rPr>
                        <a:t>حق‌الزحمه در </a:t>
                      </a:r>
                      <a:r>
                        <a:rPr lang="ar-SA" sz="2000" b="1" dirty="0" smtClean="0">
                          <a:latin typeface="Times New Roman"/>
                          <a:ea typeface="Times New Roman"/>
                          <a:cs typeface="B Zar" pitchFamily="2" charset="-78"/>
                        </a:rPr>
                        <a:t>ساعت</a:t>
                      </a:r>
                      <a:endParaRPr lang="en-US" sz="2000" dirty="0">
                        <a:latin typeface="Times New Roman"/>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endParaRPr lang="ar-SA" sz="2000" b="1" dirty="0">
                        <a:latin typeface="Calibri"/>
                        <a:ea typeface="Times New Roman"/>
                        <a:cs typeface="Yagut"/>
                      </a:endParaRPr>
                    </a:p>
                    <a:p>
                      <a:pPr algn="ctr" rtl="1">
                        <a:lnSpc>
                          <a:spcPct val="115000"/>
                        </a:lnSpc>
                        <a:spcAft>
                          <a:spcPts val="0"/>
                        </a:spcAft>
                      </a:pPr>
                      <a:r>
                        <a:rPr lang="ar-SA" sz="2000" b="1" dirty="0">
                          <a:latin typeface="Calibri"/>
                          <a:ea typeface="Times New Roman"/>
                          <a:cs typeface="B Zar" pitchFamily="2" charset="-78"/>
                        </a:rPr>
                        <a:t>مجموع ساعات</a:t>
                      </a:r>
                      <a:endParaRPr lang="en-US" sz="2000" b="1" dirty="0">
                        <a:latin typeface="Calibri"/>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endParaRPr lang="en-US" sz="2000" dirty="0">
                        <a:latin typeface="Times New Roman"/>
                        <a:ea typeface="Times New Roman"/>
                      </a:endParaRPr>
                    </a:p>
                    <a:p>
                      <a:pPr algn="ctr" rtl="1">
                        <a:lnSpc>
                          <a:spcPct val="115000"/>
                        </a:lnSpc>
                        <a:spcAft>
                          <a:spcPts val="0"/>
                        </a:spcAft>
                      </a:pPr>
                      <a:r>
                        <a:rPr lang="ar-SA" sz="2000" b="1" dirty="0">
                          <a:latin typeface="Times New Roman"/>
                          <a:ea typeface="Times New Roman"/>
                          <a:cs typeface="B Zar" pitchFamily="2" charset="-78"/>
                        </a:rPr>
                        <a:t>درجه </a:t>
                      </a:r>
                      <a:endParaRPr lang="en-US" sz="2000" dirty="0">
                        <a:latin typeface="Times New Roman"/>
                        <a:ea typeface="Times New Roman"/>
                        <a:cs typeface="B Zar" pitchFamily="2" charset="-78"/>
                      </a:endParaRPr>
                    </a:p>
                    <a:p>
                      <a:pPr algn="ctr" rtl="1">
                        <a:lnSpc>
                          <a:spcPct val="115000"/>
                        </a:lnSpc>
                        <a:spcAft>
                          <a:spcPts val="0"/>
                        </a:spcAft>
                      </a:pPr>
                      <a:r>
                        <a:rPr lang="ar-SA" sz="2000" b="1" dirty="0">
                          <a:latin typeface="Times New Roman"/>
                          <a:ea typeface="Times New Roman"/>
                          <a:cs typeface="B Zar" pitchFamily="2" charset="-78"/>
                        </a:rPr>
                        <a:t>تحصيلي</a:t>
                      </a:r>
                      <a:endParaRPr lang="en-US" sz="2000" dirty="0">
                        <a:latin typeface="Times New Roman"/>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endParaRPr lang="ar-SA" sz="2000" b="1" dirty="0">
                        <a:latin typeface="Calibri"/>
                        <a:ea typeface="Times New Roman"/>
                        <a:cs typeface="Yagut"/>
                      </a:endParaRPr>
                    </a:p>
                    <a:p>
                      <a:pPr algn="ctr" rtl="1">
                        <a:lnSpc>
                          <a:spcPct val="115000"/>
                        </a:lnSpc>
                        <a:spcAft>
                          <a:spcPts val="0"/>
                        </a:spcAft>
                      </a:pPr>
                      <a:r>
                        <a:rPr lang="ar-SA" sz="2000" b="1" dirty="0">
                          <a:latin typeface="Calibri"/>
                          <a:ea typeface="Times New Roman"/>
                          <a:cs typeface="B Zar" pitchFamily="2" charset="-78"/>
                        </a:rPr>
                        <a:t>تعداد افراد</a:t>
                      </a:r>
                      <a:endParaRPr lang="en-US" sz="2000" b="1" dirty="0">
                        <a:latin typeface="Calibri"/>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endParaRPr lang="ar-SA" sz="2000" b="1" dirty="0">
                        <a:latin typeface="Calibri"/>
                        <a:ea typeface="Times New Roman"/>
                        <a:cs typeface="Yagut"/>
                      </a:endParaRPr>
                    </a:p>
                    <a:p>
                      <a:pPr algn="ctr" rtl="1">
                        <a:lnSpc>
                          <a:spcPct val="115000"/>
                        </a:lnSpc>
                        <a:spcAft>
                          <a:spcPts val="0"/>
                        </a:spcAft>
                      </a:pPr>
                      <a:r>
                        <a:rPr lang="ar-SA" sz="2000" b="1" dirty="0">
                          <a:latin typeface="Calibri"/>
                          <a:ea typeface="Times New Roman"/>
                          <a:cs typeface="B Zar" pitchFamily="2" charset="-78"/>
                        </a:rPr>
                        <a:t>نوع فعاليت</a:t>
                      </a:r>
                      <a:endParaRPr lang="en-US" sz="2000" b="1" dirty="0">
                        <a:latin typeface="Calibri"/>
                        <a:ea typeface="Times New Roman"/>
                        <a:cs typeface="B Zar" pitchFamily="2" charset="-78"/>
                      </a:endParaRPr>
                    </a:p>
                  </a:txBody>
                  <a:tcPr marL="68580" marR="68580" marT="0" marB="0">
                    <a:solidFill>
                      <a:schemeClr val="accent1">
                        <a:lumMod val="60000"/>
                        <a:lumOff val="40000"/>
                      </a:schemeClr>
                    </a:solidFill>
                  </a:tcPr>
                </a:tc>
              </a:tr>
              <a:tr h="299186">
                <a:tc>
                  <a:txBody>
                    <a:bodyPr/>
                    <a:lstStyle/>
                    <a:p>
                      <a:pPr algn="ctr" rtl="1">
                        <a:lnSpc>
                          <a:spcPct val="115000"/>
                        </a:lnSpc>
                        <a:spcAft>
                          <a:spcPts val="0"/>
                        </a:spcAft>
                      </a:pPr>
                      <a:r>
                        <a:rPr lang="fa-IR" sz="2000" b="1" kern="1200" baseline="0" dirty="0" smtClean="0">
                          <a:solidFill>
                            <a:schemeClr val="dk1"/>
                          </a:solidFill>
                          <a:latin typeface="Calibri"/>
                          <a:ea typeface="Times New Roman"/>
                          <a:cs typeface="B Zar" pitchFamily="2" charset="-78"/>
                        </a:rPr>
                        <a:t>9000000</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fa-IR" sz="2000" b="1" kern="1200" baseline="0" dirty="0" smtClean="0">
                          <a:solidFill>
                            <a:schemeClr val="dk1"/>
                          </a:solidFill>
                          <a:latin typeface="Calibri"/>
                          <a:ea typeface="Times New Roman"/>
                          <a:cs typeface="B Zar" pitchFamily="2" charset="-78"/>
                        </a:rPr>
                        <a:t>300000</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ar-SA" sz="2000" b="1" kern="1200" baseline="0" dirty="0" smtClean="0">
                          <a:solidFill>
                            <a:schemeClr val="dk1"/>
                          </a:solidFill>
                          <a:latin typeface="Calibri"/>
                          <a:ea typeface="Times New Roman"/>
                          <a:cs typeface="B Zar" pitchFamily="2" charset="-78"/>
                        </a:rPr>
                        <a:t>30</a:t>
                      </a:r>
                      <a:r>
                        <a:rPr lang="fa-IR" sz="2000" b="1" kern="1200" baseline="0" dirty="0" smtClean="0">
                          <a:solidFill>
                            <a:schemeClr val="dk1"/>
                          </a:solidFill>
                          <a:latin typeface="Calibri"/>
                          <a:ea typeface="Times New Roman"/>
                          <a:cs typeface="B Zar" pitchFamily="2" charset="-78"/>
                        </a:rPr>
                        <a:t>(کمی)</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fa-IR" sz="2000" b="1" kern="1200" baseline="0" dirty="0" smtClean="0">
                          <a:solidFill>
                            <a:schemeClr val="dk1"/>
                          </a:solidFill>
                          <a:latin typeface="Calibri"/>
                          <a:ea typeface="Times New Roman"/>
                          <a:cs typeface="B Zar" pitchFamily="2" charset="-78"/>
                        </a:rPr>
                        <a:t>استادیار</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ar-SA" sz="2000" b="1" kern="1200" baseline="0" dirty="0">
                          <a:solidFill>
                            <a:schemeClr val="dk1"/>
                          </a:solidFill>
                          <a:latin typeface="Calibri"/>
                          <a:ea typeface="Times New Roman"/>
                          <a:cs typeface="B Zar" pitchFamily="2" charset="-78"/>
                        </a:rPr>
                        <a:t>1</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r>
                        <a:rPr lang="ar-SA" sz="2000" b="1" kern="1200" baseline="0" dirty="0">
                          <a:solidFill>
                            <a:schemeClr val="dk1"/>
                          </a:solidFill>
                          <a:latin typeface="Calibri"/>
                          <a:ea typeface="Times New Roman"/>
                          <a:cs typeface="B Zar" pitchFamily="2" charset="-78"/>
                        </a:rPr>
                        <a:t>مشاورآماری(تجزیه و تحلیل </a:t>
                      </a:r>
                      <a:r>
                        <a:rPr lang="ar-SA" sz="2000" b="1" kern="1200" baseline="0" dirty="0" smtClean="0">
                          <a:solidFill>
                            <a:schemeClr val="dk1"/>
                          </a:solidFill>
                          <a:latin typeface="Calibri"/>
                          <a:ea typeface="Times New Roman"/>
                          <a:cs typeface="B Zar" pitchFamily="2" charset="-78"/>
                        </a:rPr>
                        <a:t>اطلاعات)</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r>
              <a:tr h="250871">
                <a:tc>
                  <a:txBody>
                    <a:bodyPr/>
                    <a:lstStyle/>
                    <a:p>
                      <a:pPr algn="ct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fa-IR" sz="2000" b="1" kern="1200" baseline="0" dirty="0" smtClean="0">
                          <a:solidFill>
                            <a:schemeClr val="dk1"/>
                          </a:solidFill>
                          <a:latin typeface="Calibri"/>
                          <a:ea typeface="Times New Roman"/>
                          <a:cs typeface="B Zar" pitchFamily="2" charset="-78"/>
                        </a:rPr>
                        <a:t>50(کیفی)</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r>
              <a:tr h="487016">
                <a:tc>
                  <a:txBody>
                    <a:bodyPr/>
                    <a:lstStyle/>
                    <a:p>
                      <a:pPr algn="ctr" rtl="1">
                        <a:lnSpc>
                          <a:spcPct val="115000"/>
                        </a:lnSpc>
                        <a:spcAft>
                          <a:spcPts val="0"/>
                        </a:spcAft>
                      </a:pPr>
                      <a:r>
                        <a:rPr lang="fa-IR" sz="2000" b="1" kern="1200" baseline="0" dirty="0" smtClean="0">
                          <a:solidFill>
                            <a:schemeClr val="dk1"/>
                          </a:solidFill>
                          <a:latin typeface="Calibri"/>
                          <a:ea typeface="Times New Roman"/>
                          <a:cs typeface="B Zar" pitchFamily="2" charset="-78"/>
                        </a:rPr>
                        <a:t>9000000</a:t>
                      </a: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r" rtl="0">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r" rtl="0">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r>
                        <a:rPr lang="ar-SA" sz="2000" b="1" kern="1200" baseline="0" dirty="0">
                          <a:solidFill>
                            <a:schemeClr val="dk1"/>
                          </a:solidFill>
                          <a:latin typeface="Calibri"/>
                          <a:ea typeface="Times New Roman"/>
                          <a:cs typeface="B Zar" pitchFamily="2" charset="-78"/>
                        </a:rPr>
                        <a:t>جمع </a:t>
                      </a:r>
                      <a:r>
                        <a:rPr lang="ar-SA" sz="2000" b="1" kern="1200" baseline="0" dirty="0" smtClean="0">
                          <a:solidFill>
                            <a:schemeClr val="dk1"/>
                          </a:solidFill>
                          <a:latin typeface="Calibri"/>
                          <a:ea typeface="Times New Roman"/>
                          <a:cs typeface="B Zar" pitchFamily="2" charset="-78"/>
                        </a:rPr>
                        <a:t>کل</a:t>
                      </a:r>
                      <a:endParaRPr lang="fa-IR" sz="2000" b="1" kern="1200" baseline="0" dirty="0" smtClean="0">
                        <a:solidFill>
                          <a:schemeClr val="dk1"/>
                        </a:solidFill>
                        <a:latin typeface="Calibri"/>
                        <a:ea typeface="Times New Roman"/>
                        <a:cs typeface="B Zar" pitchFamily="2" charset="-78"/>
                      </a:endParaRPr>
                    </a:p>
                    <a:p>
                      <a:pPr algn="r" rtl="1">
                        <a:lnSpc>
                          <a:spcPct val="115000"/>
                        </a:lnSpc>
                        <a:spcAft>
                          <a:spcPts val="0"/>
                        </a:spcAft>
                      </a:pPr>
                      <a:endParaRPr lang="en-US" sz="2000" b="1" kern="1200" baseline="0" dirty="0">
                        <a:solidFill>
                          <a:schemeClr val="dk1"/>
                        </a:solidFill>
                        <a:latin typeface="Calibri"/>
                        <a:ea typeface="Times New Roman"/>
                        <a:cs typeface="B Zar" pitchFamily="2" charset="-78"/>
                      </a:endParaRPr>
                    </a:p>
                  </a:txBody>
                  <a:tcPr marL="68580" marR="68580" marT="0" marB="0">
                    <a:solidFill>
                      <a:schemeClr val="accent1">
                        <a:lumMod val="20000"/>
                        <a:lumOff val="80000"/>
                      </a:schemeClr>
                    </a:solidFill>
                  </a:tcPr>
                </a:tc>
              </a:tr>
            </a:tbl>
          </a:graphicData>
        </a:graphic>
      </p:graphicFrame>
      <p:sp>
        <p:nvSpPr>
          <p:cNvPr id="4" name="Rectangle 3"/>
          <p:cNvSpPr/>
          <p:nvPr/>
        </p:nvSpPr>
        <p:spPr>
          <a:xfrm>
            <a:off x="480447" y="3594251"/>
            <a:ext cx="10238265" cy="2585323"/>
          </a:xfrm>
          <a:prstGeom prst="rect">
            <a:avLst/>
          </a:prstGeom>
        </p:spPr>
        <p:txBody>
          <a:bodyPr wrap="square">
            <a:spAutoFit/>
          </a:bodyPr>
          <a:lstStyle/>
          <a:p>
            <a:pPr algn="r"/>
            <a:r>
              <a:rPr lang="fa-IR" dirty="0" smtClean="0">
                <a:solidFill>
                  <a:srgbClr val="FF0000"/>
                </a:solidFill>
              </a:rPr>
              <a:t>توجه : </a:t>
            </a:r>
            <a:endParaRPr lang="en-US" dirty="0" smtClean="0">
              <a:solidFill>
                <a:srgbClr val="FF0000"/>
              </a:solidFill>
            </a:endParaRPr>
          </a:p>
          <a:p>
            <a:pPr algn="r"/>
            <a:r>
              <a:rPr lang="fa-IR" dirty="0" smtClean="0"/>
              <a:t>1- هزینه براي </a:t>
            </a:r>
            <a:r>
              <a:rPr lang="fa-IR" dirty="0"/>
              <a:t>تحلیل </a:t>
            </a:r>
            <a:r>
              <a:rPr lang="fa-IR" dirty="0" smtClean="0"/>
              <a:t>داده ها </a:t>
            </a:r>
            <a:r>
              <a:rPr lang="fa-IR" dirty="0"/>
              <a:t>و مشاوره </a:t>
            </a:r>
            <a:r>
              <a:rPr lang="fa-IR" dirty="0" smtClean="0"/>
              <a:t>آمارو متدولوژی برای طرح های کمی در </a:t>
            </a:r>
            <a:r>
              <a:rPr lang="fa-IR" dirty="0"/>
              <a:t>جدول هزینه پرسنلی ثبت میشود و </a:t>
            </a:r>
            <a:r>
              <a:rPr lang="fa-IR" dirty="0" smtClean="0"/>
              <a:t>در </a:t>
            </a:r>
            <a:r>
              <a:rPr lang="fa-IR" dirty="0"/>
              <a:t>سقف 30 </a:t>
            </a:r>
            <a:r>
              <a:rPr lang="fa-IR" dirty="0" smtClean="0"/>
              <a:t>ساعت قابل </a:t>
            </a:r>
            <a:r>
              <a:rPr lang="fa-IR" dirty="0"/>
              <a:t>پرداخت است. </a:t>
            </a:r>
            <a:r>
              <a:rPr lang="fa-IR" dirty="0" smtClean="0"/>
              <a:t> برای طرح های کیفی در سقف 50 ساعت قابل پرداخت است. </a:t>
            </a:r>
          </a:p>
          <a:p>
            <a:pPr algn="r"/>
            <a:r>
              <a:rPr lang="fa-IR" dirty="0" smtClean="0"/>
              <a:t>2- در </a:t>
            </a:r>
            <a:r>
              <a:rPr lang="fa-IR" dirty="0"/>
              <a:t>خصوص </a:t>
            </a:r>
            <a:r>
              <a:rPr lang="fa-IR" dirty="0" smtClean="0"/>
              <a:t>پایان نامه هاي </a:t>
            </a:r>
            <a:r>
              <a:rPr lang="fa-IR" dirty="0"/>
              <a:t>تحصیلی چنانچه استاد راهنما یا مشاور داراي تخصص در رشته </a:t>
            </a:r>
            <a:r>
              <a:rPr lang="fa-IR" dirty="0" smtClean="0"/>
              <a:t>آمار</a:t>
            </a:r>
          </a:p>
          <a:p>
            <a:pPr algn="r"/>
            <a:r>
              <a:rPr lang="en-US" dirty="0" smtClean="0"/>
              <a:t> </a:t>
            </a:r>
            <a:r>
              <a:rPr lang="fa-IR" dirty="0" smtClean="0"/>
              <a:t>یا اپیدمیولوژي باشند این بودجه قابل پرداخت نیست.</a:t>
            </a:r>
            <a:endParaRPr lang="fa-IR" b="1" dirty="0" smtClean="0">
              <a:cs typeface="B Zar" pitchFamily="2" charset="-78"/>
            </a:endParaRPr>
          </a:p>
          <a:p>
            <a:pPr algn="r"/>
            <a:r>
              <a:rPr lang="fa-IR" dirty="0" smtClean="0"/>
              <a:t>3- در </a:t>
            </a:r>
            <a:r>
              <a:rPr lang="fa-IR" dirty="0"/>
              <a:t>مورد </a:t>
            </a:r>
            <a:r>
              <a:rPr lang="fa-IR" dirty="0" smtClean="0"/>
              <a:t>پایان نامه هاي </a:t>
            </a:r>
            <a:r>
              <a:rPr lang="fa-IR" dirty="0"/>
              <a:t>تحصیلی، انتظار میرود اجراي کلیه بخشهاي طرح (مراحل آزمایشگاهی، پرسشگري، پیاده</a:t>
            </a:r>
          </a:p>
          <a:p>
            <a:pPr algn="r"/>
            <a:r>
              <a:rPr lang="fa-IR" dirty="0"/>
              <a:t>کردن </a:t>
            </a:r>
            <a:r>
              <a:rPr lang="fa-IR" dirty="0" smtClean="0"/>
              <a:t>مصاحبه ها</a:t>
            </a:r>
            <a:r>
              <a:rPr lang="fa-IR" dirty="0"/>
              <a:t>، جمع آوري و ورود داده، تدوین گزارش نهایی و مقالات و ...) توسط دانشجو و با هدایت اعضاي</a:t>
            </a:r>
          </a:p>
          <a:p>
            <a:pPr algn="r"/>
            <a:r>
              <a:rPr lang="fa-IR" dirty="0"/>
              <a:t>هیات علمی صورت پذیرد و از این رو حق الزحمه پرسنلی لحاظ </a:t>
            </a:r>
            <a:r>
              <a:rPr lang="fa-IR" dirty="0" smtClean="0"/>
              <a:t>نمی گردد.</a:t>
            </a:r>
            <a:endParaRPr lang="en-US" dirty="0" smtClean="0"/>
          </a:p>
          <a:p>
            <a:pPr algn="r"/>
            <a:r>
              <a:rPr lang="fa-IR" dirty="0" smtClean="0"/>
              <a:t>4- در پایان نامه ها، برای اساتید راهنما و مشاور حق الزحمه پرسنلی لحاظ نمی گردد.</a:t>
            </a:r>
            <a:endParaRPr lang="en-US" dirty="0" smtClean="0"/>
          </a:p>
        </p:txBody>
      </p:sp>
    </p:spTree>
    <p:extLst>
      <p:ext uri="{BB962C8B-B14F-4D97-AF65-F5344CB8AC3E}">
        <p14:creationId xmlns:p14="http://schemas.microsoft.com/office/powerpoint/2010/main" val="283263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82566" y="1544620"/>
            <a:ext cx="10567172" cy="4835159"/>
          </a:xfrm>
        </p:spPr>
        <p:txBody>
          <a:bodyPr>
            <a:normAutofit fontScale="40000" lnSpcReduction="20000"/>
          </a:bodyPr>
          <a:lstStyle/>
          <a:p>
            <a:pPr marL="0" indent="0" algn="r" rtl="1">
              <a:buNone/>
            </a:pPr>
            <a:r>
              <a:rPr lang="ar-SA" sz="7000" b="1" dirty="0" smtClean="0">
                <a:solidFill>
                  <a:srgbClr val="FF0000"/>
                </a:solidFill>
                <a:cs typeface="B Zar" pitchFamily="2" charset="-78"/>
              </a:rPr>
              <a:t>توجه: </a:t>
            </a:r>
            <a:endParaRPr lang="fa-IR" sz="7000" b="1" dirty="0" smtClean="0">
              <a:solidFill>
                <a:srgbClr val="FF0000"/>
              </a:solidFill>
              <a:cs typeface="B Zar" pitchFamily="2" charset="-78"/>
            </a:endParaRPr>
          </a:p>
          <a:p>
            <a:pPr algn="r" rtl="1">
              <a:buFont typeface="Wingdings" panose="05000000000000000000" pitchFamily="2" charset="2"/>
              <a:buChar char="q"/>
            </a:pPr>
            <a:r>
              <a:rPr lang="fa-IR" sz="6200" b="1" dirty="0" smtClean="0">
                <a:cs typeface="B Zar" pitchFamily="2" charset="-78"/>
              </a:rPr>
              <a:t> </a:t>
            </a:r>
            <a:r>
              <a:rPr lang="ar-SA" sz="6000" dirty="0"/>
              <a:t>جدول هزینه پرسنلی جهت پایان نامه های تحقیقاتی تنها شامل مشاور آماری </a:t>
            </a:r>
            <a:r>
              <a:rPr lang="fa-IR" sz="6000" dirty="0"/>
              <a:t>(تجزیه و تحلیل) است.</a:t>
            </a:r>
          </a:p>
          <a:p>
            <a:pPr algn="r" rtl="1">
              <a:buFont typeface="Wingdings" panose="05000000000000000000" pitchFamily="2" charset="2"/>
              <a:buChar char="q"/>
            </a:pPr>
            <a:r>
              <a:rPr lang="fa-IR" sz="6000" dirty="0" smtClean="0"/>
              <a:t> در </a:t>
            </a:r>
            <a:r>
              <a:rPr lang="fa-IR" sz="6000" dirty="0"/>
              <a:t>موارد خاص مانند پایان نامه هایی با حجم  نمونه های خیلی زیاد که اجرای آن نیازمند حضور همزمان چند نفر است پرداخت حق الزحمه پرسنلی به همکاران طرح بلا مانع است.  هزینه </a:t>
            </a:r>
            <a:r>
              <a:rPr lang="fa-IR" sz="6000" dirty="0" smtClean="0"/>
              <a:t>ورود </a:t>
            </a:r>
            <a:r>
              <a:rPr lang="fa-IR" sz="6000" dirty="0"/>
              <a:t>داده ها </a:t>
            </a:r>
            <a:r>
              <a:rPr lang="fa-IR" sz="6000" dirty="0" smtClean="0"/>
              <a:t>به </a:t>
            </a:r>
            <a:r>
              <a:rPr lang="fa-IR" sz="6000" dirty="0"/>
              <a:t>نرم افزارهای تحلیل داده باید در جدول هزینه پرسنلی ثبت شود و سقف هزینه انجام این خدمت بر اساس رابطه زیر محاسبه می شود:</a:t>
            </a:r>
          </a:p>
          <a:p>
            <a:pPr marL="0" indent="0" algn="ctr">
              <a:buNone/>
            </a:pPr>
            <a:r>
              <a:rPr lang="fa-IR" sz="6000" dirty="0">
                <a:solidFill>
                  <a:srgbClr val="FF0000"/>
                </a:solidFill>
              </a:rPr>
              <a:t>حجم نمونه × تعداد متغیر </a:t>
            </a:r>
            <a:r>
              <a:rPr lang="fa-IR" sz="6000" dirty="0" smtClean="0">
                <a:solidFill>
                  <a:srgbClr val="FF0000"/>
                </a:solidFill>
              </a:rPr>
              <a:t>×</a:t>
            </a:r>
            <a:r>
              <a:rPr lang="fa-IR" sz="6000" dirty="0" smtClean="0">
                <a:solidFill>
                  <a:srgbClr val="FF0000"/>
                </a:solidFill>
              </a:rPr>
              <a:t>250 </a:t>
            </a:r>
            <a:r>
              <a:rPr lang="fa-IR" sz="6000" dirty="0">
                <a:solidFill>
                  <a:srgbClr val="FF0000"/>
                </a:solidFill>
              </a:rPr>
              <a:t>ریال </a:t>
            </a:r>
            <a:endParaRPr lang="fa-IR" sz="6000" b="1" dirty="0" smtClean="0">
              <a:cs typeface="B Zar" pitchFamily="2" charset="-78"/>
            </a:endParaRPr>
          </a:p>
          <a:p>
            <a:pPr algn="r" rtl="1">
              <a:buFont typeface="Wingdings" panose="05000000000000000000" pitchFamily="2" charset="2"/>
              <a:buChar char="q"/>
            </a:pPr>
            <a:r>
              <a:rPr lang="fa-IR" sz="6000" b="1" dirty="0" smtClean="0">
                <a:cs typeface="B Zar" pitchFamily="2" charset="-78"/>
              </a:rPr>
              <a:t> </a:t>
            </a:r>
            <a:r>
              <a:rPr lang="ar-SA" sz="6000" b="1" dirty="0" smtClean="0">
                <a:cs typeface="B Zar" pitchFamily="2" charset="-78"/>
              </a:rPr>
              <a:t>پرداخت حق الزحمه در ساعت مطابق با درجه تحصیلی پژوهشگر در جدول (1).</a:t>
            </a:r>
            <a:endParaRPr lang="en-US" sz="6000" dirty="0" smtClean="0">
              <a:cs typeface="B Zar" pitchFamily="2" charset="-78"/>
            </a:endParaRPr>
          </a:p>
          <a:p>
            <a:pPr algn="r" rtl="1">
              <a:buFont typeface="Wingdings" panose="05000000000000000000" pitchFamily="2" charset="2"/>
              <a:buChar char="q"/>
            </a:pPr>
            <a:endParaRPr lang="en-US" sz="5000" dirty="0" smtClean="0">
              <a:cs typeface="B Zar" pitchFamily="2" charset="-78"/>
            </a:endParaRPr>
          </a:p>
          <a:p>
            <a:pPr>
              <a:buFont typeface="Wingdings" panose="05000000000000000000" pitchFamily="2" charset="2"/>
              <a:buChar char="q"/>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200" b="1" dirty="0" smtClean="0">
                <a:solidFill>
                  <a:srgbClr val="FF0000"/>
                </a:solidFill>
                <a:cs typeface="2  Titr" pitchFamily="2" charset="-78"/>
              </a:rPr>
              <a:t>مثال جدول3)  هزينه آزمايشات و خدمات تخصصي : </a:t>
            </a:r>
            <a:endParaRPr lang="en-US" sz="3200" dirty="0">
              <a:solidFill>
                <a:srgbClr val="FF0000"/>
              </a:solidFill>
              <a:cs typeface="2  Titr" pitchFamily="2" charset="-78"/>
            </a:endParaRPr>
          </a:p>
        </p:txBody>
      </p:sp>
      <p:graphicFrame>
        <p:nvGraphicFramePr>
          <p:cNvPr id="12" name="Table 11"/>
          <p:cNvGraphicFramePr>
            <a:graphicFrameLocks noGrp="1"/>
          </p:cNvGraphicFramePr>
          <p:nvPr>
            <p:extLst>
              <p:ext uri="{D42A27DB-BD31-4B8C-83A1-F6EECF244321}">
                <p14:modId xmlns:p14="http://schemas.microsoft.com/office/powerpoint/2010/main" val="1653285582"/>
              </p:ext>
            </p:extLst>
          </p:nvPr>
        </p:nvGraphicFramePr>
        <p:xfrm>
          <a:off x="934354" y="1827786"/>
          <a:ext cx="9796708" cy="3714154"/>
        </p:xfrm>
        <a:graphic>
          <a:graphicData uri="http://schemas.openxmlformats.org/drawingml/2006/table">
            <a:tbl>
              <a:tblPr firstRow="1" bandRow="1">
                <a:tableStyleId>{5C22544A-7EE6-4342-B048-85BDC9FD1C3A}</a:tableStyleId>
              </a:tblPr>
              <a:tblGrid>
                <a:gridCol w="1225651"/>
                <a:gridCol w="2285676"/>
                <a:gridCol w="1882081"/>
                <a:gridCol w="1670611"/>
                <a:gridCol w="2732689"/>
              </a:tblGrid>
              <a:tr h="1029470">
                <a:tc>
                  <a:txBody>
                    <a:bodyPr/>
                    <a:lstStyle/>
                    <a:p>
                      <a:pPr algn="ctr" rtl="1">
                        <a:lnSpc>
                          <a:spcPct val="115000"/>
                        </a:lnSpc>
                        <a:spcAft>
                          <a:spcPts val="0"/>
                        </a:spcAft>
                      </a:pPr>
                      <a:r>
                        <a:rPr lang="ar-SA" sz="2400" b="1" dirty="0">
                          <a:latin typeface="Times New Roman"/>
                          <a:ea typeface="Times New Roman"/>
                          <a:cs typeface="B Zar" pitchFamily="2" charset="-78"/>
                        </a:rPr>
                        <a:t>جمع (ريال)</a:t>
                      </a:r>
                      <a:endParaRPr lang="en-US" sz="2400" dirty="0">
                        <a:latin typeface="Times New Roman"/>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r>
                        <a:rPr lang="ar-SA" sz="2400" b="1" dirty="0">
                          <a:latin typeface="Calibri"/>
                          <a:ea typeface="Times New Roman"/>
                          <a:cs typeface="B Zar" pitchFamily="2" charset="-78"/>
                        </a:rPr>
                        <a:t>هزينه براي هر دفعه</a:t>
                      </a:r>
                      <a:endParaRPr lang="en-US" sz="2400" b="1" dirty="0">
                        <a:latin typeface="Calibri"/>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r>
                        <a:rPr lang="ar-SA" sz="2400" b="1" dirty="0">
                          <a:latin typeface="Calibri"/>
                          <a:ea typeface="Times New Roman"/>
                          <a:cs typeface="B Zar" pitchFamily="2" charset="-78"/>
                        </a:rPr>
                        <a:t>تعداد كل دفعات</a:t>
                      </a:r>
                      <a:endParaRPr lang="en-US" sz="2400" b="1" dirty="0">
                        <a:latin typeface="Calibri"/>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r>
                        <a:rPr lang="ar-SA" sz="2400" b="1" dirty="0">
                          <a:latin typeface="Times New Roman"/>
                          <a:ea typeface="Times New Roman"/>
                          <a:cs typeface="B Zar" pitchFamily="2" charset="-78"/>
                        </a:rPr>
                        <a:t>مركز سرويس‌دهنده</a:t>
                      </a:r>
                      <a:endParaRPr lang="en-US" sz="2400" dirty="0">
                        <a:latin typeface="Times New Roman"/>
                        <a:ea typeface="Times New Roman"/>
                        <a:cs typeface="B Zar" pitchFamily="2" charset="-78"/>
                      </a:endParaRPr>
                    </a:p>
                  </a:txBody>
                  <a:tcPr marL="68580" marR="68580" marT="0" marB="0">
                    <a:solidFill>
                      <a:schemeClr val="accent1">
                        <a:lumMod val="60000"/>
                        <a:lumOff val="40000"/>
                      </a:schemeClr>
                    </a:solidFill>
                  </a:tcPr>
                </a:tc>
                <a:tc>
                  <a:txBody>
                    <a:bodyPr/>
                    <a:lstStyle/>
                    <a:p>
                      <a:pPr algn="ctr" rtl="1">
                        <a:lnSpc>
                          <a:spcPct val="115000"/>
                        </a:lnSpc>
                        <a:spcAft>
                          <a:spcPts val="0"/>
                        </a:spcAft>
                      </a:pPr>
                      <a:r>
                        <a:rPr lang="ar-SA" sz="2400" b="1" dirty="0">
                          <a:latin typeface="Times New Roman"/>
                          <a:ea typeface="Times New Roman"/>
                          <a:cs typeface="B Zar" pitchFamily="2" charset="-78"/>
                        </a:rPr>
                        <a:t>موضوع آزمايش يا خدمات تخصصي</a:t>
                      </a:r>
                      <a:endParaRPr lang="en-US" sz="2400" dirty="0">
                        <a:latin typeface="Times New Roman"/>
                        <a:ea typeface="Times New Roman"/>
                        <a:cs typeface="B Zar" pitchFamily="2" charset="-78"/>
                      </a:endParaRPr>
                    </a:p>
                  </a:txBody>
                  <a:tcPr marL="68580" marR="68580" marT="0" marB="0">
                    <a:solidFill>
                      <a:schemeClr val="accent1">
                        <a:lumMod val="60000"/>
                        <a:lumOff val="40000"/>
                      </a:schemeClr>
                    </a:solidFill>
                  </a:tcPr>
                </a:tc>
              </a:tr>
              <a:tr h="891784">
                <a:tc>
                  <a:txBody>
                    <a:bodyPr/>
                    <a:lstStyle/>
                    <a:p>
                      <a:pPr algn="ctr" rtl="1">
                        <a:lnSpc>
                          <a:spcPct val="115000"/>
                        </a:lnSpc>
                        <a:spcAft>
                          <a:spcPts val="0"/>
                        </a:spcAft>
                      </a:pPr>
                      <a:r>
                        <a:rPr lang="fa-IR" sz="2000" b="1" dirty="0" smtClean="0">
                          <a:latin typeface="Times New Roman"/>
                          <a:ea typeface="Times New Roman"/>
                          <a:cs typeface="B Zar" pitchFamily="2" charset="-78"/>
                        </a:rPr>
                        <a:t>7200</a:t>
                      </a:r>
                      <a:r>
                        <a:rPr lang="ar-SA" sz="2000" b="1" dirty="0" smtClean="0">
                          <a:latin typeface="Times New Roman"/>
                          <a:ea typeface="Times New Roman"/>
                          <a:cs typeface="B Zar" pitchFamily="2" charset="-78"/>
                        </a:rPr>
                        <a:t>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fa-IR" sz="2000" b="1" dirty="0" smtClean="0">
                          <a:latin typeface="Times New Roman"/>
                          <a:ea typeface="Times New Roman"/>
                          <a:cs typeface="B Zar" pitchFamily="2" charset="-78"/>
                        </a:rPr>
                        <a:t>300000 </a:t>
                      </a:r>
                      <a:r>
                        <a:rPr lang="fa-IR" sz="2000" b="1" dirty="0" smtClean="0">
                          <a:latin typeface="Times New Roman"/>
                          <a:ea typeface="Times New Roman"/>
                          <a:cs typeface="B Zar" pitchFamily="2" charset="-78"/>
                        </a:rPr>
                        <a:t>استادیار</a:t>
                      </a:r>
                      <a:r>
                        <a:rPr lang="ar-SA" sz="2000" b="1" dirty="0" smtClean="0">
                          <a:latin typeface="Times New Roman"/>
                          <a:ea typeface="Times New Roman"/>
                          <a:cs typeface="B Zar" pitchFamily="2" charset="-78"/>
                        </a:rPr>
                        <a:t>)</a:t>
                      </a:r>
                      <a:endParaRPr lang="en-US" sz="2000" dirty="0">
                        <a:latin typeface="Times New Roman"/>
                        <a:ea typeface="Times New Roman"/>
                        <a:cs typeface="B Zar" pitchFamily="2" charset="-78"/>
                      </a:endParaRPr>
                    </a:p>
                    <a:p>
                      <a:pPr algn="ctr" rtl="1">
                        <a:lnSpc>
                          <a:spcPct val="115000"/>
                        </a:lnSpc>
                        <a:spcAft>
                          <a:spcPts val="0"/>
                        </a:spcAft>
                      </a:pPr>
                      <a:r>
                        <a:rPr lang="ar-SA" sz="2000" b="1" dirty="0">
                          <a:latin typeface="Times New Roman"/>
                          <a:ea typeface="Times New Roman"/>
                          <a:cs typeface="B Zar" pitchFamily="2" charset="-78"/>
                        </a:rPr>
                        <a:t>(4 </a:t>
                      </a:r>
                      <a:r>
                        <a:rPr lang="fa-IR" sz="2000" b="1" dirty="0">
                          <a:latin typeface="Times New Roman"/>
                          <a:ea typeface="Times New Roman"/>
                          <a:cs typeface="B Zar" pitchFamily="2" charset="-78"/>
                        </a:rPr>
                        <a:t>×</a:t>
                      </a:r>
                      <a:r>
                        <a:rPr lang="ar-SA" sz="2000" b="1" dirty="0">
                          <a:latin typeface="Times New Roman"/>
                          <a:ea typeface="Times New Roman"/>
                          <a:cs typeface="B Zar" pitchFamily="2" charset="-78"/>
                        </a:rPr>
                        <a:t> 6 </a:t>
                      </a:r>
                      <a:r>
                        <a:rPr lang="fa-IR" sz="2000" b="1" dirty="0">
                          <a:latin typeface="Times New Roman"/>
                          <a:ea typeface="Times New Roman"/>
                          <a:cs typeface="B Zar" pitchFamily="2" charset="-78"/>
                        </a:rPr>
                        <a:t>× </a:t>
                      </a:r>
                      <a:r>
                        <a:rPr lang="fa-IR" sz="2000" b="1" dirty="0" smtClean="0">
                          <a:latin typeface="Times New Roman"/>
                          <a:ea typeface="Times New Roman"/>
                          <a:cs typeface="B Zar" pitchFamily="2" charset="-78"/>
                        </a:rPr>
                        <a:t>300</a:t>
                      </a:r>
                      <a:r>
                        <a:rPr lang="ar-SA" sz="2000" b="1" dirty="0" smtClean="0">
                          <a:latin typeface="Times New Roman"/>
                          <a:ea typeface="Times New Roman"/>
                          <a:cs typeface="B Zar" pitchFamily="2" charset="-78"/>
                        </a:rPr>
                        <a:t>0</a:t>
                      </a:r>
                      <a:r>
                        <a:rPr lang="fa-IR" sz="2000" b="1" dirty="0" smtClean="0">
                          <a:latin typeface="Times New Roman"/>
                          <a:ea typeface="Times New Roman"/>
                          <a:cs typeface="B Zar" pitchFamily="2" charset="-78"/>
                        </a:rPr>
                        <a:t>0</a:t>
                      </a:r>
                      <a:r>
                        <a:rPr lang="ar-SA" sz="2000" b="1" dirty="0" smtClean="0">
                          <a:latin typeface="Times New Roman"/>
                          <a:ea typeface="Times New Roman"/>
                          <a:cs typeface="B Zar" pitchFamily="2" charset="-78"/>
                        </a:rPr>
                        <a:t>0</a:t>
                      </a:r>
                      <a:r>
                        <a:rPr lang="ar-SA" sz="2000" b="1" dirty="0">
                          <a:latin typeface="Times New Roman"/>
                          <a:ea typeface="Times New Roman"/>
                          <a:cs typeface="B Zar" pitchFamily="2" charset="-78"/>
                        </a:rPr>
                        <a:t>)</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ar-SA" sz="2000" b="1" dirty="0">
                          <a:latin typeface="Times New Roman"/>
                          <a:ea typeface="Times New Roman"/>
                          <a:cs typeface="B Zar" pitchFamily="2" charset="-78"/>
                        </a:rPr>
                        <a:t>4 </a:t>
                      </a:r>
                      <a:r>
                        <a:rPr lang="ar-SA" sz="2000" b="1" dirty="0" smtClean="0">
                          <a:latin typeface="Times New Roman"/>
                          <a:ea typeface="Times New Roman"/>
                          <a:cs typeface="B Zar" pitchFamily="2" charset="-78"/>
                        </a:rPr>
                        <a:t>ج</a:t>
                      </a:r>
                      <a:r>
                        <a:rPr lang="fa-IR" sz="2000" b="1" dirty="0" smtClean="0">
                          <a:latin typeface="Times New Roman"/>
                          <a:ea typeface="Times New Roman"/>
                          <a:cs typeface="B Zar" pitchFamily="2" charset="-78"/>
                        </a:rPr>
                        <a:t>ل</a:t>
                      </a:r>
                      <a:r>
                        <a:rPr lang="ar-SA" sz="2000" b="1" dirty="0" smtClean="0">
                          <a:latin typeface="Times New Roman"/>
                          <a:ea typeface="Times New Roman"/>
                          <a:cs typeface="B Zar" pitchFamily="2" charset="-78"/>
                        </a:rPr>
                        <a:t>سه </a:t>
                      </a:r>
                      <a:r>
                        <a:rPr lang="ar-SA" sz="2000" b="1" dirty="0">
                          <a:latin typeface="Times New Roman"/>
                          <a:ea typeface="Times New Roman"/>
                          <a:cs typeface="B Zar" pitchFamily="2" charset="-78"/>
                        </a:rPr>
                        <a:t>(6 ساعتی)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ar-SA" sz="2000" b="1" dirty="0">
                          <a:latin typeface="Times New Roman"/>
                          <a:ea typeface="Times New Roman"/>
                          <a:cs typeface="B Zar" pitchFamily="2" charset="-78"/>
                        </a:rPr>
                        <a:t>دانشکده</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ar-SA" sz="2000" b="1" dirty="0">
                          <a:latin typeface="Times New Roman"/>
                          <a:ea typeface="Times New Roman"/>
                          <a:cs typeface="B Zar" pitchFamily="2" charset="-78"/>
                        </a:rPr>
                        <a:t>برگزاری </a:t>
                      </a:r>
                      <a:r>
                        <a:rPr lang="ar-SA" sz="2000" b="1" dirty="0" smtClean="0">
                          <a:latin typeface="Times New Roman"/>
                          <a:ea typeface="Times New Roman"/>
                          <a:cs typeface="B Zar" pitchFamily="2" charset="-78"/>
                        </a:rPr>
                        <a:t>کارگاه</a:t>
                      </a:r>
                      <a:r>
                        <a:rPr lang="fa-IR" sz="2000" b="1" dirty="0" smtClean="0">
                          <a:latin typeface="Times New Roman"/>
                          <a:ea typeface="Times New Roman"/>
                          <a:cs typeface="B Zar" pitchFamily="2" charset="-78"/>
                        </a:rPr>
                        <a:t> آموزشی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r h="1042530">
                <a:tc>
                  <a:txBody>
                    <a:bodyPr/>
                    <a:lstStyle/>
                    <a:p>
                      <a:pPr algn="ctr" rtl="1">
                        <a:lnSpc>
                          <a:spcPct val="115000"/>
                        </a:lnSpc>
                        <a:spcAft>
                          <a:spcPts val="0"/>
                        </a:spcAft>
                      </a:pP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marL="0" algn="ctr" defTabSz="914400" rtl="1" eaLnBrk="1" latinLnBrk="0" hangingPunct="1">
                        <a:lnSpc>
                          <a:spcPct val="115000"/>
                        </a:lnSpc>
                        <a:spcAft>
                          <a:spcPts val="0"/>
                        </a:spcAft>
                      </a:pPr>
                      <a:endParaRPr lang="en-US" sz="2000" b="1" kern="1200" dirty="0">
                        <a:solidFill>
                          <a:schemeClr val="dk1"/>
                        </a:solidFill>
                        <a:latin typeface="Times New Roman"/>
                        <a:ea typeface="Times New Roman"/>
                        <a:cs typeface="B Zar" pitchFamily="2" charset="-78"/>
                      </a:endParaRPr>
                    </a:p>
                  </a:txBody>
                  <a:tcPr marL="68580" marR="68580" marT="0" marB="0">
                    <a:solidFill>
                      <a:schemeClr val="accent1">
                        <a:lumMod val="20000"/>
                        <a:lumOff val="80000"/>
                      </a:schemeClr>
                    </a:solidFill>
                  </a:tcPr>
                </a:tc>
              </a:tr>
              <a:tr h="750370">
                <a:tc>
                  <a:txBody>
                    <a:bodyPr/>
                    <a:lstStyle/>
                    <a:p>
                      <a:pPr algn="ctr" rtl="1">
                        <a:lnSpc>
                          <a:spcPct val="115000"/>
                        </a:lnSpc>
                        <a:spcAft>
                          <a:spcPts val="0"/>
                        </a:spcAft>
                      </a:pPr>
                      <a:r>
                        <a:rPr lang="fa-IR" sz="2000" b="1" dirty="0" smtClean="0">
                          <a:latin typeface="Times New Roman"/>
                          <a:ea typeface="Times New Roman"/>
                          <a:cs typeface="B Zar" pitchFamily="2" charset="-78"/>
                        </a:rPr>
                        <a:t>7200000</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r" rtl="1">
                        <a:lnSpc>
                          <a:spcPct val="115000"/>
                        </a:lnSpc>
                        <a:spcAft>
                          <a:spcPts val="0"/>
                        </a:spcAft>
                      </a:pP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c>
                  <a:txBody>
                    <a:bodyPr/>
                    <a:lstStyle/>
                    <a:p>
                      <a:pPr algn="ctr" rtl="1">
                        <a:lnSpc>
                          <a:spcPct val="115000"/>
                        </a:lnSpc>
                        <a:spcAft>
                          <a:spcPts val="0"/>
                        </a:spcAft>
                      </a:pPr>
                      <a:r>
                        <a:rPr lang="ar-SA" sz="2000" b="1" dirty="0">
                          <a:latin typeface="Times New Roman"/>
                          <a:ea typeface="Times New Roman"/>
                          <a:cs typeface="B Zar" pitchFamily="2" charset="-78"/>
                        </a:rPr>
                        <a:t>جمع هزينه های آزمايشات و خدمات تخصصی</a:t>
                      </a:r>
                      <a:endParaRPr lang="en-US" sz="2000" dirty="0">
                        <a:latin typeface="Times New Roman"/>
                        <a:ea typeface="Times New Roman"/>
                        <a:cs typeface="B Zar" pitchFamily="2" charset="-78"/>
                      </a:endParaRPr>
                    </a:p>
                  </a:txBody>
                  <a:tcPr marL="68580" marR="68580" marT="0" marB="0">
                    <a:solidFill>
                      <a:schemeClr val="accent1">
                        <a:lumMod val="20000"/>
                        <a:lumOff val="80000"/>
                      </a:schemeClr>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b="1" dirty="0" smtClean="0">
                <a:solidFill>
                  <a:srgbClr val="FF0000"/>
                </a:solidFill>
              </a:rPr>
              <a:t>توجه:</a:t>
            </a:r>
            <a:endParaRPr lang="fa-IR" sz="4000" b="1" dirty="0">
              <a:solidFill>
                <a:srgbClr val="FF0000"/>
              </a:solidFill>
            </a:endParaRPr>
          </a:p>
        </p:txBody>
      </p:sp>
      <p:sp>
        <p:nvSpPr>
          <p:cNvPr id="3" name="Rectangle 2"/>
          <p:cNvSpPr/>
          <p:nvPr/>
        </p:nvSpPr>
        <p:spPr>
          <a:xfrm>
            <a:off x="441434" y="2414917"/>
            <a:ext cx="10741572" cy="400110"/>
          </a:xfrm>
          <a:prstGeom prst="rect">
            <a:avLst/>
          </a:prstGeom>
        </p:spPr>
        <p:txBody>
          <a:bodyPr wrap="square">
            <a:spAutoFit/>
          </a:bodyPr>
          <a:lstStyle/>
          <a:p>
            <a:pPr algn="r"/>
            <a:endParaRPr lang="fa-IR" sz="2000" dirty="0"/>
          </a:p>
        </p:txBody>
      </p:sp>
      <p:sp>
        <p:nvSpPr>
          <p:cNvPr id="4" name="Rectangle 3"/>
          <p:cNvSpPr/>
          <p:nvPr/>
        </p:nvSpPr>
        <p:spPr>
          <a:xfrm>
            <a:off x="1641818" y="5046407"/>
            <a:ext cx="9375227" cy="400110"/>
          </a:xfrm>
          <a:prstGeom prst="rect">
            <a:avLst/>
          </a:prstGeom>
        </p:spPr>
        <p:txBody>
          <a:bodyPr wrap="square">
            <a:spAutoFit/>
          </a:bodyPr>
          <a:lstStyle/>
          <a:p>
            <a:pPr algn="r"/>
            <a:endParaRPr lang="fa-IR" sz="2000" dirty="0"/>
          </a:p>
        </p:txBody>
      </p:sp>
      <p:sp>
        <p:nvSpPr>
          <p:cNvPr id="5" name="Rectangle 4"/>
          <p:cNvSpPr/>
          <p:nvPr/>
        </p:nvSpPr>
        <p:spPr>
          <a:xfrm>
            <a:off x="1268361" y="2214694"/>
            <a:ext cx="9488129" cy="2523768"/>
          </a:xfrm>
          <a:prstGeom prst="rect">
            <a:avLst/>
          </a:prstGeom>
        </p:spPr>
        <p:txBody>
          <a:bodyPr wrap="square">
            <a:spAutoFit/>
          </a:bodyPr>
          <a:lstStyle/>
          <a:p>
            <a:pPr marL="457200" indent="-457200" algn="just" rtl="1">
              <a:buFont typeface="Wingdings" panose="05000000000000000000" pitchFamily="2" charset="2"/>
              <a:buChar char="v"/>
            </a:pPr>
            <a:r>
              <a:rPr lang="fa-IR" sz="2000" b="1" dirty="0">
                <a:solidFill>
                  <a:srgbClr val="000000"/>
                </a:solidFill>
                <a:latin typeface="B Mitra" panose="00000400000000000000" pitchFamily="2" charset="-78"/>
                <a:cs typeface="B Zar" panose="00000400000000000000" pitchFamily="2" charset="-78"/>
              </a:rPr>
              <a:t>در </a:t>
            </a:r>
            <a:r>
              <a:rPr lang="fa-IR" sz="2000" b="1" dirty="0" smtClean="0">
                <a:solidFill>
                  <a:srgbClr val="000000"/>
                </a:solidFill>
                <a:latin typeface="B Mitra" panose="00000400000000000000" pitchFamily="2" charset="-78"/>
                <a:cs typeface="B Zar" panose="00000400000000000000" pitchFamily="2" charset="-78"/>
              </a:rPr>
              <a:t>خواست پرداخت هزینه </a:t>
            </a:r>
            <a:r>
              <a:rPr lang="fa-IR" sz="2000" b="1" dirty="0">
                <a:solidFill>
                  <a:srgbClr val="000000"/>
                </a:solidFill>
                <a:latin typeface="B Mitra" panose="00000400000000000000" pitchFamily="2" charset="-78"/>
                <a:cs typeface="B Zar" panose="00000400000000000000" pitchFamily="2" charset="-78"/>
              </a:rPr>
              <a:t>مشارکت افراد در طرح های تحقیقاتی مداخله ای با ذکر نوع هدیه تا سقف </a:t>
            </a:r>
            <a:r>
              <a:rPr lang="fa-IR" sz="2000" b="1" dirty="0" smtClean="0">
                <a:solidFill>
                  <a:srgbClr val="000000"/>
                </a:solidFill>
                <a:latin typeface="B Mitra" panose="00000400000000000000" pitchFamily="2" charset="-78"/>
                <a:cs typeface="B Zar" panose="00000400000000000000" pitchFamily="2" charset="-78"/>
              </a:rPr>
              <a:t>400000  </a:t>
            </a:r>
            <a:r>
              <a:rPr lang="fa-IR" sz="2000" b="1" dirty="0">
                <a:solidFill>
                  <a:srgbClr val="000000"/>
                </a:solidFill>
                <a:latin typeface="B Mitra" panose="00000400000000000000" pitchFamily="2" charset="-78"/>
                <a:cs typeface="B Zar" panose="00000400000000000000" pitchFamily="2" charset="-78"/>
              </a:rPr>
              <a:t>ریال برای هر نفر و مجموعا حداکثر تا هجده میلیون ریال مورد تایید قرار خواهد گرفت مشروط بر آنکه </a:t>
            </a:r>
            <a:r>
              <a:rPr lang="fa-IR" sz="2000" b="1" dirty="0" smtClean="0">
                <a:solidFill>
                  <a:srgbClr val="000000"/>
                </a:solidFill>
                <a:latin typeface="B Mitra" panose="00000400000000000000" pitchFamily="2" charset="-78"/>
                <a:cs typeface="B Zar" panose="00000400000000000000" pitchFamily="2" charset="-78"/>
              </a:rPr>
              <a:t>مداخله مشتمل </a:t>
            </a:r>
            <a:r>
              <a:rPr lang="fa-IR" sz="2000" b="1" dirty="0">
                <a:solidFill>
                  <a:srgbClr val="000000"/>
                </a:solidFill>
                <a:latin typeface="B Mitra" panose="00000400000000000000" pitchFamily="2" charset="-78"/>
                <a:cs typeface="B Zar" panose="00000400000000000000" pitchFamily="2" charset="-78"/>
              </a:rPr>
              <a:t>بر یک اقدام تشخیصی و درمانی بر آزمودنی انسانی نباشد. همچنین دادن هدیه نباید به منظور </a:t>
            </a:r>
            <a:r>
              <a:rPr lang="fa-IR" sz="2000" b="1" dirty="0" smtClean="0">
                <a:solidFill>
                  <a:srgbClr val="000000"/>
                </a:solidFill>
                <a:latin typeface="B Mitra" panose="00000400000000000000" pitchFamily="2" charset="-78"/>
                <a:cs typeface="B Zar" panose="00000400000000000000" pitchFamily="2" charset="-78"/>
              </a:rPr>
              <a:t>تطمیع افراد </a:t>
            </a:r>
            <a:r>
              <a:rPr lang="fa-IR" sz="2000" b="1" dirty="0">
                <a:solidFill>
                  <a:srgbClr val="000000"/>
                </a:solidFill>
                <a:latin typeface="B Mitra" panose="00000400000000000000" pitchFamily="2" charset="-78"/>
                <a:cs typeface="B Zar" panose="00000400000000000000" pitchFamily="2" charset="-78"/>
              </a:rPr>
              <a:t>جهت شرکت در مطالعه صورت پذیرد و ارائه هدیه باید پس از </a:t>
            </a:r>
            <a:r>
              <a:rPr lang="fa-IR" sz="2000" b="1" dirty="0" smtClean="0">
                <a:solidFill>
                  <a:srgbClr val="000000"/>
                </a:solidFill>
                <a:latin typeface="B Mitra" panose="00000400000000000000" pitchFamily="2" charset="-78"/>
                <a:cs typeface="B Zar" panose="00000400000000000000" pitchFamily="2" charset="-78"/>
              </a:rPr>
              <a:t>مشارکت آزمودنی </a:t>
            </a:r>
            <a:r>
              <a:rPr lang="fa-IR" sz="2000" b="1" dirty="0">
                <a:solidFill>
                  <a:srgbClr val="000000"/>
                </a:solidFill>
                <a:latin typeface="B Mitra" panose="00000400000000000000" pitchFamily="2" charset="-78"/>
                <a:cs typeface="B Zar" panose="00000400000000000000" pitchFamily="2" charset="-78"/>
              </a:rPr>
              <a:t>انجام شود</a:t>
            </a:r>
            <a:r>
              <a:rPr lang="fa-IR" sz="2000" b="1" dirty="0" smtClean="0">
                <a:solidFill>
                  <a:srgbClr val="000000"/>
                </a:solidFill>
                <a:latin typeface="B Mitra" panose="00000400000000000000" pitchFamily="2" charset="-78"/>
                <a:cs typeface="B Zar" panose="00000400000000000000" pitchFamily="2" charset="-78"/>
              </a:rPr>
              <a:t>.</a:t>
            </a:r>
          </a:p>
          <a:p>
            <a:pPr marL="457200" indent="-457200" algn="r" rtl="1">
              <a:buFont typeface="Wingdings" panose="05000000000000000000" pitchFamily="2" charset="2"/>
              <a:buChar char="v"/>
            </a:pPr>
            <a:r>
              <a:rPr lang="fa-IR" sz="2000" b="1" dirty="0" smtClean="0">
                <a:solidFill>
                  <a:srgbClr val="000000"/>
                </a:solidFill>
                <a:latin typeface="B Mitra" panose="00000400000000000000" pitchFamily="2" charset="-78"/>
                <a:cs typeface="B Zar" panose="00000400000000000000" pitchFamily="2" charset="-78"/>
              </a:rPr>
              <a:t>در </a:t>
            </a:r>
            <a:r>
              <a:rPr lang="fa-IR" sz="2000" b="1" dirty="0">
                <a:solidFill>
                  <a:srgbClr val="000000"/>
                </a:solidFill>
                <a:latin typeface="B Mitra" panose="00000400000000000000" pitchFamily="2" charset="-78"/>
                <a:cs typeface="B Zar" panose="00000400000000000000" pitchFamily="2" charset="-78"/>
              </a:rPr>
              <a:t>مواردی که نیاز به پذیرایی از افراد شرکت کننده در طرح باشد، برای هر فرد حداکثر </a:t>
            </a:r>
            <a:r>
              <a:rPr lang="fa-IR" sz="2000" b="1" dirty="0" smtClean="0">
                <a:solidFill>
                  <a:srgbClr val="000000"/>
                </a:solidFill>
                <a:latin typeface="B Mitra" panose="00000400000000000000" pitchFamily="2" charset="-78"/>
                <a:cs typeface="B Zar" panose="00000400000000000000" pitchFamily="2" charset="-78"/>
              </a:rPr>
              <a:t>    200000ریال </a:t>
            </a:r>
            <a:r>
              <a:rPr lang="fa-IR" sz="2000" b="1" dirty="0" smtClean="0">
                <a:solidFill>
                  <a:srgbClr val="000000"/>
                </a:solidFill>
                <a:latin typeface="B Mitra" panose="00000400000000000000" pitchFamily="2" charset="-78"/>
                <a:cs typeface="B Zar" panose="00000400000000000000" pitchFamily="2" charset="-78"/>
              </a:rPr>
              <a:t>قابل پرداخت می باشد. </a:t>
            </a:r>
            <a:r>
              <a:rPr lang="fa-IR" dirty="0">
                <a:solidFill>
                  <a:srgbClr val="000000"/>
                </a:solidFill>
                <a:latin typeface="B Mitra" panose="00000400000000000000" pitchFamily="2" charset="-78"/>
                <a:cs typeface="B Mitra" panose="00000400000000000000" pitchFamily="2" charset="-78"/>
              </a:rPr>
              <a:t/>
            </a:r>
            <a:br>
              <a:rPr lang="fa-IR" dirty="0">
                <a:solidFill>
                  <a:srgbClr val="000000"/>
                </a:solidFill>
                <a:latin typeface="B Mitra" panose="00000400000000000000" pitchFamily="2" charset="-78"/>
                <a:cs typeface="B Mitra" panose="00000400000000000000" pitchFamily="2" charset="-78"/>
              </a:rPr>
            </a:br>
            <a:endParaRPr lang="fa-IR" dirty="0"/>
          </a:p>
        </p:txBody>
      </p:sp>
    </p:spTree>
    <p:extLst>
      <p:ext uri="{BB962C8B-B14F-4D97-AF65-F5344CB8AC3E}">
        <p14:creationId xmlns:p14="http://schemas.microsoft.com/office/powerpoint/2010/main" val="2149093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Droplet</Template>
  <TotalTime>1655</TotalTime>
  <Words>1266</Words>
  <Application>Microsoft Office PowerPoint</Application>
  <PresentationFormat>Widescreen</PresentationFormat>
  <Paragraphs>206</Paragraphs>
  <Slides>16</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16</vt:i4>
      </vt:variant>
    </vt:vector>
  </HeadingPairs>
  <TitlesOfParts>
    <vt:vector size="30" baseType="lpstr">
      <vt:lpstr>2  Titr</vt:lpstr>
      <vt:lpstr>Arial</vt:lpstr>
      <vt:lpstr>B Farnaz</vt:lpstr>
      <vt:lpstr>B Mitra</vt:lpstr>
      <vt:lpstr>B Titr</vt:lpstr>
      <vt:lpstr>B Zar</vt:lpstr>
      <vt:lpstr>Calibri</vt:lpstr>
      <vt:lpstr>Goudy Stout</vt:lpstr>
      <vt:lpstr>Nazanin</vt:lpstr>
      <vt:lpstr>Times New Roman</vt:lpstr>
      <vt:lpstr>Tw Cen MT</vt:lpstr>
      <vt:lpstr>Wingdings</vt:lpstr>
      <vt:lpstr>Yagut</vt:lpstr>
      <vt:lpstr>Droplet</vt:lpstr>
      <vt:lpstr>به نام خدا</vt:lpstr>
      <vt:lpstr>PowerPoint Presentation</vt:lpstr>
      <vt:lpstr>ادامه اسلاید قبل</vt:lpstr>
      <vt:lpstr>PowerPoint Presentation</vt:lpstr>
      <vt:lpstr>جدول 1) پرداخت هزینه حق الزحمه تحقیقاتی</vt:lpstr>
      <vt:lpstr>جدول2)  هزينه پرسنلي با ذكر مشخصات كامل و ميزان اشتغال هر يك و حق‌الزحمه آنها:</vt:lpstr>
      <vt:lpstr>PowerPoint Presentation</vt:lpstr>
      <vt:lpstr>مثال جدول3)  هزينه آزمايشات و خدمات تخصصي : </vt:lpstr>
      <vt:lpstr>توجه:</vt:lpstr>
      <vt:lpstr>PowerPoint Presentation</vt:lpstr>
      <vt:lpstr>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 K46cb</dc:creator>
  <cp:lastModifiedBy>MNGIT10-64</cp:lastModifiedBy>
  <cp:revision>444</cp:revision>
  <dcterms:created xsi:type="dcterms:W3CDTF">2014-04-11T18:17:38Z</dcterms:created>
  <dcterms:modified xsi:type="dcterms:W3CDTF">2024-07-09T05:15:23Z</dcterms:modified>
</cp:coreProperties>
</file>